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50bc4e26a3da4d00"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56"/>
  </p:notesMasterIdLst>
  <p:handoutMasterIdLst>
    <p:handoutMasterId r:id="rId57"/>
  </p:handoutMasterIdLst>
  <p:sldIdLst>
    <p:sldId id="303" r:id="rId5"/>
    <p:sldId id="309" r:id="rId6"/>
    <p:sldId id="285" r:id="rId7"/>
    <p:sldId id="318" r:id="rId8"/>
    <p:sldId id="286" r:id="rId9"/>
    <p:sldId id="683" r:id="rId10"/>
    <p:sldId id="684" r:id="rId11"/>
    <p:sldId id="319" r:id="rId12"/>
    <p:sldId id="330" r:id="rId13"/>
    <p:sldId id="686" r:id="rId14"/>
    <p:sldId id="351" r:id="rId15"/>
    <p:sldId id="321" r:id="rId16"/>
    <p:sldId id="314" r:id="rId17"/>
    <p:sldId id="342" r:id="rId18"/>
    <p:sldId id="343" r:id="rId19"/>
    <p:sldId id="344" r:id="rId20"/>
    <p:sldId id="687" r:id="rId21"/>
    <p:sldId id="688" r:id="rId22"/>
    <p:sldId id="690" r:id="rId23"/>
    <p:sldId id="692" r:id="rId24"/>
    <p:sldId id="691" r:id="rId25"/>
    <p:sldId id="693" r:id="rId26"/>
    <p:sldId id="689" r:id="rId27"/>
    <p:sldId id="325" r:id="rId28"/>
    <p:sldId id="287" r:id="rId29"/>
    <p:sldId id="695" r:id="rId30"/>
    <p:sldId id="326" r:id="rId31"/>
    <p:sldId id="311" r:id="rId32"/>
    <p:sldId id="349" r:id="rId33"/>
    <p:sldId id="333" r:id="rId34"/>
    <p:sldId id="332" r:id="rId35"/>
    <p:sldId id="334" r:id="rId36"/>
    <p:sldId id="310" r:id="rId37"/>
    <p:sldId id="322" r:id="rId38"/>
    <p:sldId id="323" r:id="rId39"/>
    <p:sldId id="347" r:id="rId40"/>
    <p:sldId id="312" r:id="rId41"/>
    <p:sldId id="337" r:id="rId42"/>
    <p:sldId id="338" r:id="rId43"/>
    <p:sldId id="339" r:id="rId44"/>
    <p:sldId id="313" r:id="rId45"/>
    <p:sldId id="341" r:id="rId46"/>
    <p:sldId id="340" r:id="rId47"/>
    <p:sldId id="345" r:id="rId48"/>
    <p:sldId id="315" r:id="rId49"/>
    <p:sldId id="346" r:id="rId50"/>
    <p:sldId id="316" r:id="rId51"/>
    <p:sldId id="335" r:id="rId52"/>
    <p:sldId id="317" r:id="rId53"/>
    <p:sldId id="291" r:id="rId54"/>
    <p:sldId id="33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303"/>
            <p14:sldId id="309"/>
            <p14:sldId id="285"/>
            <p14:sldId id="318"/>
            <p14:sldId id="286"/>
            <p14:sldId id="683"/>
            <p14:sldId id="684"/>
            <p14:sldId id="319"/>
            <p14:sldId id="330"/>
            <p14:sldId id="686"/>
            <p14:sldId id="351"/>
            <p14:sldId id="321"/>
            <p14:sldId id="314"/>
            <p14:sldId id="342"/>
            <p14:sldId id="343"/>
            <p14:sldId id="344"/>
            <p14:sldId id="687"/>
            <p14:sldId id="688"/>
            <p14:sldId id="690"/>
            <p14:sldId id="692"/>
            <p14:sldId id="691"/>
            <p14:sldId id="693"/>
            <p14:sldId id="689"/>
            <p14:sldId id="325"/>
            <p14:sldId id="287"/>
            <p14:sldId id="695"/>
            <p14:sldId id="326"/>
            <p14:sldId id="311"/>
            <p14:sldId id="349"/>
            <p14:sldId id="333"/>
            <p14:sldId id="332"/>
            <p14:sldId id="334"/>
            <p14:sldId id="310"/>
            <p14:sldId id="322"/>
            <p14:sldId id="323"/>
            <p14:sldId id="347"/>
            <p14:sldId id="312"/>
            <p14:sldId id="337"/>
            <p14:sldId id="338"/>
            <p14:sldId id="339"/>
            <p14:sldId id="313"/>
            <p14:sldId id="341"/>
            <p14:sldId id="340"/>
            <p14:sldId id="345"/>
            <p14:sldId id="315"/>
            <p14:sldId id="346"/>
            <p14:sldId id="316"/>
            <p14:sldId id="335"/>
            <p14:sldId id="317"/>
            <p14:sldId id="291"/>
            <p14:sldId id="3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C289B148-69CD-F408-ABD0-570112907BB6}" name="Nicola Lawson" initials="NL" userId="S::Nicola.Lawson@cqc.org.uk::54ea8d3a-df9c-4289-9af4-54e9202d4ea8" providerId="AD"/>
  <p188:author id="{55AD3971-1265-BF08-C893-DCA8C1D606BF}" name="Urszula Blaszko" initials="UB" userId="S::urszula.blaszko@cqc.org.uk::45de72a1-c7f7-47b0-a86b-aa752ca0711f" providerId="AD"/>
  <p188:author id="{FBD522E1-6DF5-F8D6-8972-FEBBD56EDC55}" name="Catherine Davidson" initials="CD" userId="S::Catherine.Davidson@surveycoordination.com::696becb2-16c9-4aa5-b208-00ea3f801060" providerId="AD"/>
  <p188:author id="{5AB0F7F6-DCD6-2AFD-1F42-84B2928AE346}" name="Will Mayes" initials="WM" userId="S::will.mayes@cqc.org.uk::614b90fc-2b39-418c-a9d7-4cd33c827d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4E"/>
    <a:srgbClr val="8A2700"/>
    <a:srgbClr val="FF7037"/>
    <a:srgbClr val="4A4A49"/>
    <a:srgbClr val="1E445C"/>
    <a:srgbClr val="2F469C"/>
    <a:srgbClr val="4D4D4D"/>
    <a:srgbClr val="9D9E9C"/>
    <a:srgbClr val="954F72"/>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autoAdjust="0"/>
    <p:restoredTop sz="87167" autoAdjust="0"/>
  </p:normalViewPr>
  <p:slideViewPr>
    <p:cSldViewPr snapToGrid="0" showGuides="1">
      <p:cViewPr varScale="1">
        <p:scale>
          <a:sx n="96" d="100"/>
          <a:sy n="96" d="100"/>
        </p:scale>
        <p:origin x="1368" y="10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avidson" userId="696becb2-16c9-4aa5-b208-00ea3f801060" providerId="ADAL" clId="{9153E96F-03F6-4EB4-B95F-B05206271EC8}"/>
    <pc:docChg chg="undo custSel addSld delSld modSld sldOrd modSection">
      <pc:chgData name="Catherine Davidson" userId="696becb2-16c9-4aa5-b208-00ea3f801060" providerId="ADAL" clId="{9153E96F-03F6-4EB4-B95F-B05206271EC8}" dt="2026-02-17T15:26:26.295" v="4912" actId="20577"/>
      <pc:docMkLst>
        <pc:docMk/>
      </pc:docMkLst>
      <pc:sldChg chg="modSp mod ord">
        <pc:chgData name="Catherine Davidson" userId="696becb2-16c9-4aa5-b208-00ea3f801060" providerId="ADAL" clId="{9153E96F-03F6-4EB4-B95F-B05206271EC8}" dt="2026-02-03T13:56:28.407" v="4209"/>
        <pc:sldMkLst>
          <pc:docMk/>
          <pc:sldMk cId="1054961994" sldId="287"/>
        </pc:sldMkLst>
        <pc:spChg chg="mod">
          <ac:chgData name="Catherine Davidson" userId="696becb2-16c9-4aa5-b208-00ea3f801060" providerId="ADAL" clId="{9153E96F-03F6-4EB4-B95F-B05206271EC8}" dt="2026-02-02T09:18:47.288" v="3985" actId="20577"/>
          <ac:spMkLst>
            <pc:docMk/>
            <pc:sldMk cId="1054961994" sldId="287"/>
            <ac:spMk id="2" creationId="{45E16831-A090-929F-D79C-7E8B451FD68A}"/>
          </ac:spMkLst>
        </pc:spChg>
      </pc:sldChg>
      <pc:sldChg chg="modSp mod">
        <pc:chgData name="Catherine Davidson" userId="696becb2-16c9-4aa5-b208-00ea3f801060" providerId="ADAL" clId="{9153E96F-03F6-4EB4-B95F-B05206271EC8}" dt="2026-02-09T12:13:49.546" v="4299" actId="20577"/>
        <pc:sldMkLst>
          <pc:docMk/>
          <pc:sldMk cId="1252087555" sldId="303"/>
        </pc:sldMkLst>
        <pc:spChg chg="mod">
          <ac:chgData name="Catherine Davidson" userId="696becb2-16c9-4aa5-b208-00ea3f801060" providerId="ADAL" clId="{9153E96F-03F6-4EB4-B95F-B05206271EC8}" dt="2026-02-09T12:13:49.546" v="4299" actId="20577"/>
          <ac:spMkLst>
            <pc:docMk/>
            <pc:sldMk cId="1252087555" sldId="303"/>
            <ac:spMk id="3" creationId="{4E72537C-3E89-37F9-5BEB-E710A68CEF2B}"/>
          </ac:spMkLst>
        </pc:spChg>
      </pc:sldChg>
      <pc:sldChg chg="modSp mod">
        <pc:chgData name="Catherine Davidson" userId="696becb2-16c9-4aa5-b208-00ea3f801060" providerId="ADAL" clId="{9153E96F-03F6-4EB4-B95F-B05206271EC8}" dt="2026-02-02T09:18:05.939" v="3982" actId="20577"/>
        <pc:sldMkLst>
          <pc:docMk/>
          <pc:sldMk cId="278301134" sldId="309"/>
        </pc:sldMkLst>
        <pc:spChg chg="mod">
          <ac:chgData name="Catherine Davidson" userId="696becb2-16c9-4aa5-b208-00ea3f801060" providerId="ADAL" clId="{9153E96F-03F6-4EB4-B95F-B05206271EC8}" dt="2026-02-02T09:18:05.939" v="3982" actId="20577"/>
          <ac:spMkLst>
            <pc:docMk/>
            <pc:sldMk cId="278301134" sldId="309"/>
            <ac:spMk id="3" creationId="{9F8B84E1-B112-28A0-84ED-2F1887214004}"/>
          </ac:spMkLst>
        </pc:spChg>
      </pc:sldChg>
      <pc:sldChg chg="add">
        <pc:chgData name="Catherine Davidson" userId="696becb2-16c9-4aa5-b208-00ea3f801060" providerId="ADAL" clId="{9153E96F-03F6-4EB4-B95F-B05206271EC8}" dt="2026-01-30T16:02:29.145" v="1962"/>
        <pc:sldMkLst>
          <pc:docMk/>
          <pc:sldMk cId="87462773" sldId="311"/>
        </pc:sldMkLst>
      </pc:sldChg>
      <pc:sldChg chg="ord">
        <pc:chgData name="Catherine Davidson" userId="696becb2-16c9-4aa5-b208-00ea3f801060" providerId="ADAL" clId="{9153E96F-03F6-4EB4-B95F-B05206271EC8}" dt="2026-02-02T08:17:23.237" v="1965"/>
        <pc:sldMkLst>
          <pc:docMk/>
          <pc:sldMk cId="4264265387" sldId="314"/>
        </pc:sldMkLst>
      </pc:sldChg>
      <pc:sldChg chg="modSp mod modCm">
        <pc:chgData name="Catherine Davidson" userId="696becb2-16c9-4aa5-b208-00ea3f801060" providerId="ADAL" clId="{9153E96F-03F6-4EB4-B95F-B05206271EC8}" dt="2026-02-03T14:06:44.412" v="4292" actId="13926"/>
        <pc:sldMkLst>
          <pc:docMk/>
          <pc:sldMk cId="2942946842" sldId="318"/>
        </pc:sldMkLst>
        <pc:spChg chg="mod">
          <ac:chgData name="Catherine Davidson" userId="696becb2-16c9-4aa5-b208-00ea3f801060" providerId="ADAL" clId="{9153E96F-03F6-4EB4-B95F-B05206271EC8}" dt="2026-02-03T14:06:44.412" v="4292" actId="13926"/>
          <ac:spMkLst>
            <pc:docMk/>
            <pc:sldMk cId="2942946842" sldId="318"/>
            <ac:spMk id="3" creationId="{C9E822EA-3B99-592E-AE4A-EEE3911F1488}"/>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1-30T13:44:07.513" v="33" actId="20577"/>
              <pc2:cmMkLst xmlns:pc2="http://schemas.microsoft.com/office/powerpoint/2019/9/main/command">
                <pc:docMk/>
                <pc:sldMk cId="2942946842" sldId="318"/>
                <pc2:cmMk id="{DA405117-44D0-43FB-A0B6-0AA16EF17570}"/>
              </pc2:cmMkLst>
            </pc226:cmChg>
          </p:ext>
        </pc:extLst>
      </pc:sldChg>
      <pc:sldChg chg="addSp delSp modSp mod modCm">
        <pc:chgData name="Catherine Davidson" userId="696becb2-16c9-4aa5-b208-00ea3f801060" providerId="ADAL" clId="{9153E96F-03F6-4EB4-B95F-B05206271EC8}" dt="2026-02-03T14:07:07.635" v="4294" actId="13926"/>
        <pc:sldMkLst>
          <pc:docMk/>
          <pc:sldMk cId="3664721805" sldId="319"/>
        </pc:sldMkLst>
        <pc:spChg chg="mod">
          <ac:chgData name="Catherine Davidson" userId="696becb2-16c9-4aa5-b208-00ea3f801060" providerId="ADAL" clId="{9153E96F-03F6-4EB4-B95F-B05206271EC8}" dt="2026-01-30T15:47:10.538" v="1345" actId="20577"/>
          <ac:spMkLst>
            <pc:docMk/>
            <pc:sldMk cId="3664721805" sldId="319"/>
            <ac:spMk id="2" creationId="{978F9354-C8A9-71A4-E76B-87778CF14C58}"/>
          </ac:spMkLst>
        </pc:spChg>
        <pc:spChg chg="mod">
          <ac:chgData name="Catherine Davidson" userId="696becb2-16c9-4aa5-b208-00ea3f801060" providerId="ADAL" clId="{9153E96F-03F6-4EB4-B95F-B05206271EC8}" dt="2026-01-30T15:48:26.414" v="1363" actId="14100"/>
          <ac:spMkLst>
            <pc:docMk/>
            <pc:sldMk cId="3664721805" sldId="319"/>
            <ac:spMk id="4" creationId="{600888BE-23D8-E2C0-E54B-29E15F8E87E5}"/>
          </ac:spMkLst>
        </pc:spChg>
        <pc:spChg chg="mod">
          <ac:chgData name="Catherine Davidson" userId="696becb2-16c9-4aa5-b208-00ea3f801060" providerId="ADAL" clId="{9153E96F-03F6-4EB4-B95F-B05206271EC8}" dt="2026-01-30T15:49:24.370" v="1372" actId="1076"/>
          <ac:spMkLst>
            <pc:docMk/>
            <pc:sldMk cId="3664721805" sldId="319"/>
            <ac:spMk id="5" creationId="{FCB513B4-C9E3-C46F-4A18-3B8A421D1209}"/>
          </ac:spMkLst>
        </pc:spChg>
        <pc:spChg chg="add mod">
          <ac:chgData name="Catherine Davidson" userId="696becb2-16c9-4aa5-b208-00ea3f801060" providerId="ADAL" clId="{9153E96F-03F6-4EB4-B95F-B05206271EC8}" dt="2026-02-03T14:07:07.635" v="4294" actId="13926"/>
          <ac:spMkLst>
            <pc:docMk/>
            <pc:sldMk cId="3664721805" sldId="319"/>
            <ac:spMk id="6" creationId="{29FC24B7-9C22-9F2F-D7D6-0B29AD898C52}"/>
          </ac:spMkLst>
        </pc:spChg>
        <pc:spChg chg="add mod">
          <ac:chgData name="Catherine Davidson" userId="696becb2-16c9-4aa5-b208-00ea3f801060" providerId="ADAL" clId="{9153E96F-03F6-4EB4-B95F-B05206271EC8}" dt="2026-01-30T15:49:31.237" v="1373" actId="1076"/>
          <ac:spMkLst>
            <pc:docMk/>
            <pc:sldMk cId="3664721805" sldId="319"/>
            <ac:spMk id="10" creationId="{BABA3991-AF26-93C1-2ECD-97B5338B55BE}"/>
          </ac:spMkLst>
        </pc:spChg>
        <pc:spChg chg="add mod">
          <ac:chgData name="Catherine Davidson" userId="696becb2-16c9-4aa5-b208-00ea3f801060" providerId="ADAL" clId="{9153E96F-03F6-4EB4-B95F-B05206271EC8}" dt="2026-01-30T15:49:35.876" v="1374" actId="1076"/>
          <ac:spMkLst>
            <pc:docMk/>
            <pc:sldMk cId="3664721805" sldId="319"/>
            <ac:spMk id="11" creationId="{18757404-0790-01FC-16B1-B1C649A1C24A}"/>
          </ac:spMkLst>
        </pc:spChg>
        <pc:spChg chg="add mod ord">
          <ac:chgData name="Catherine Davidson" userId="696becb2-16c9-4aa5-b208-00ea3f801060" providerId="ADAL" clId="{9153E96F-03F6-4EB4-B95F-B05206271EC8}" dt="2026-01-30T15:50:13.647" v="1382" actId="167"/>
          <ac:spMkLst>
            <pc:docMk/>
            <pc:sldMk cId="3664721805" sldId="319"/>
            <ac:spMk id="14" creationId="{44C24612-F9DB-895A-C91E-372886D88A7E}"/>
          </ac:spMkLst>
        </pc:spChg>
        <pc:picChg chg="add mod ord">
          <ac:chgData name="Catherine Davidson" userId="696becb2-16c9-4aa5-b208-00ea3f801060" providerId="ADAL" clId="{9153E96F-03F6-4EB4-B95F-B05206271EC8}" dt="2026-01-30T15:49:38.982" v="1375" actId="1076"/>
          <ac:picMkLst>
            <pc:docMk/>
            <pc:sldMk cId="3664721805" sldId="319"/>
            <ac:picMk id="9" creationId="{AC3824D1-C4E3-6041-4579-FDBCD81A3561}"/>
          </ac:picMkLst>
        </pc:picChg>
        <pc:picChg chg="mod">
          <ac:chgData name="Catherine Davidson" userId="696becb2-16c9-4aa5-b208-00ea3f801060" providerId="ADAL" clId="{9153E96F-03F6-4EB4-B95F-B05206271EC8}" dt="2026-01-30T15:48:33.990" v="1365" actId="1076"/>
          <ac:picMkLst>
            <pc:docMk/>
            <pc:sldMk cId="3664721805" sldId="319"/>
            <ac:picMk id="12" creationId="{595EF6C5-2FF7-2CC3-8E1D-BC4A4E6E7051}"/>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1-30T15:47:10.538" v="1345" actId="20577"/>
              <pc2:cmMkLst xmlns:pc2="http://schemas.microsoft.com/office/powerpoint/2019/9/main/command">
                <pc:docMk/>
                <pc:sldMk cId="3664721805" sldId="319"/>
                <pc2:cmMk id="{6EFAEA28-D8A1-4756-9C45-4A07F4B42FDD}"/>
              </pc2:cmMkLst>
            </pc226:cmChg>
          </p:ext>
        </pc:extLst>
      </pc:sldChg>
      <pc:sldChg chg="modSp mod modCm modNotesTx">
        <pc:chgData name="Catherine Davidson" userId="696becb2-16c9-4aa5-b208-00ea3f801060" providerId="ADAL" clId="{9153E96F-03F6-4EB4-B95F-B05206271EC8}" dt="2026-02-17T15:26:26.295" v="4912" actId="20577"/>
        <pc:sldMkLst>
          <pc:docMk/>
          <pc:sldMk cId="943599883" sldId="322"/>
        </pc:sldMkLst>
        <pc:spChg chg="mod">
          <ac:chgData name="Catherine Davidson" userId="696becb2-16c9-4aa5-b208-00ea3f801060" providerId="ADAL" clId="{9153E96F-03F6-4EB4-B95F-B05206271EC8}" dt="2026-02-17T15:24:25.854" v="4908" actId="13926"/>
          <ac:spMkLst>
            <pc:docMk/>
            <pc:sldMk cId="943599883" sldId="322"/>
            <ac:spMk id="17" creationId="{3378E841-CCAD-7EA0-2F4F-D4BBDE24F954}"/>
          </ac:spMkLst>
        </pc:spChg>
        <pc:spChg chg="mod">
          <ac:chgData name="Catherine Davidson" userId="696becb2-16c9-4aa5-b208-00ea3f801060" providerId="ADAL" clId="{9153E96F-03F6-4EB4-B95F-B05206271EC8}" dt="2026-02-09T12:22:48.986" v="4476" actId="20577"/>
          <ac:spMkLst>
            <pc:docMk/>
            <pc:sldMk cId="943599883" sldId="322"/>
            <ac:spMk id="23" creationId="{8921BBB5-E735-ED88-BA75-8A77AF8EF787}"/>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2-12T16:36:15.062" v="4905" actId="20577"/>
              <pc2:cmMkLst xmlns:pc2="http://schemas.microsoft.com/office/powerpoint/2019/9/main/command">
                <pc:docMk/>
                <pc:sldMk cId="943599883" sldId="322"/>
                <pc2:cmMk id="{B86704C8-B048-4E42-90B9-894B4DD2553C}"/>
              </pc2:cmMkLst>
            </pc226:cmChg>
            <pc226:cmChg xmlns:pc226="http://schemas.microsoft.com/office/powerpoint/2022/06/main/command" chg="mod">
              <pc226:chgData name="Catherine Davidson" userId="696becb2-16c9-4aa5-b208-00ea3f801060" providerId="ADAL" clId="{9153E96F-03F6-4EB4-B95F-B05206271EC8}" dt="2026-02-09T12:22:48.986" v="4476" actId="20577"/>
              <pc2:cmMkLst xmlns:pc2="http://schemas.microsoft.com/office/powerpoint/2019/9/main/command">
                <pc:docMk/>
                <pc:sldMk cId="943599883" sldId="322"/>
                <pc2:cmMk id="{56A676DE-5CA1-4C7D-8365-9CA48FE0F4B8}"/>
              </pc2:cmMkLst>
            </pc226:cmChg>
          </p:ext>
        </pc:extLst>
      </pc:sldChg>
      <pc:sldChg chg="modSp mod modCm">
        <pc:chgData name="Catherine Davidson" userId="696becb2-16c9-4aa5-b208-00ea3f801060" providerId="ADAL" clId="{9153E96F-03F6-4EB4-B95F-B05206271EC8}" dt="2026-02-03T14:12:28.396" v="4296" actId="13926"/>
        <pc:sldMkLst>
          <pc:docMk/>
          <pc:sldMk cId="2338034974" sldId="323"/>
        </pc:sldMkLst>
        <pc:spChg chg="mod">
          <ac:chgData name="Catherine Davidson" userId="696becb2-16c9-4aa5-b208-00ea3f801060" providerId="ADAL" clId="{9153E96F-03F6-4EB4-B95F-B05206271EC8}" dt="2026-02-03T14:12:28.396" v="4296" actId="13926"/>
          <ac:spMkLst>
            <pc:docMk/>
            <pc:sldMk cId="2338034974" sldId="323"/>
            <ac:spMk id="121" creationId="{AA6AD556-8565-0B29-07D3-CDF426260EE9}"/>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1-30T13:50:22.191" v="99" actId="20577"/>
              <pc2:cmMkLst xmlns:pc2="http://schemas.microsoft.com/office/powerpoint/2019/9/main/command">
                <pc:docMk/>
                <pc:sldMk cId="2338034974" sldId="323"/>
                <pc2:cmMk id="{F7B8E43B-31C7-42E8-BC34-5E5307247DD7}"/>
              </pc2:cmMkLst>
            </pc226:cmChg>
          </p:ext>
        </pc:extLst>
      </pc:sldChg>
      <pc:sldChg chg="modSp mod ord">
        <pc:chgData name="Catherine Davidson" userId="696becb2-16c9-4aa5-b208-00ea3f801060" providerId="ADAL" clId="{9153E96F-03F6-4EB4-B95F-B05206271EC8}" dt="2026-02-09T12:17:55.661" v="4336" actId="207"/>
        <pc:sldMkLst>
          <pc:docMk/>
          <pc:sldMk cId="2079808186" sldId="325"/>
        </pc:sldMkLst>
        <pc:spChg chg="mod">
          <ac:chgData name="Catherine Davidson" userId="696becb2-16c9-4aa5-b208-00ea3f801060" providerId="ADAL" clId="{9153E96F-03F6-4EB4-B95F-B05206271EC8}" dt="2026-02-09T12:17:55.661" v="4336" actId="207"/>
          <ac:spMkLst>
            <pc:docMk/>
            <pc:sldMk cId="2079808186" sldId="325"/>
            <ac:spMk id="8" creationId="{E088D995-F382-E29B-7938-7C8A01FC2B3A}"/>
          </ac:spMkLst>
        </pc:spChg>
        <pc:spChg chg="mod">
          <ac:chgData name="Catherine Davidson" userId="696becb2-16c9-4aa5-b208-00ea3f801060" providerId="ADAL" clId="{9153E96F-03F6-4EB4-B95F-B05206271EC8}" dt="2026-02-09T12:17:20.435" v="4334" actId="207"/>
          <ac:spMkLst>
            <pc:docMk/>
            <pc:sldMk cId="2079808186" sldId="325"/>
            <ac:spMk id="12" creationId="{29F63820-4A83-342E-C345-E477EFFE5F9C}"/>
          </ac:spMkLst>
        </pc:spChg>
      </pc:sldChg>
      <pc:sldChg chg="addSp modSp mod modCm modNotesTx">
        <pc:chgData name="Catherine Davidson" userId="696becb2-16c9-4aa5-b208-00ea3f801060" providerId="ADAL" clId="{9153E96F-03F6-4EB4-B95F-B05206271EC8}" dt="2026-02-09T14:35:04.936" v="4606"/>
        <pc:sldMkLst>
          <pc:docMk/>
          <pc:sldMk cId="1794624450" sldId="326"/>
        </pc:sldMkLst>
        <pc:spChg chg="mod">
          <ac:chgData name="Catherine Davidson" userId="696becb2-16c9-4aa5-b208-00ea3f801060" providerId="ADAL" clId="{9153E96F-03F6-4EB4-B95F-B05206271EC8}" dt="2026-02-02T08:59:52.586" v="3410" actId="13926"/>
          <ac:spMkLst>
            <pc:docMk/>
            <pc:sldMk cId="1794624450" sldId="326"/>
            <ac:spMk id="3" creationId="{69B8626D-4E39-6AD1-AA75-A4957209693C}"/>
          </ac:spMkLst>
        </pc:spChg>
        <pc:spChg chg="mod">
          <ac:chgData name="Catherine Davidson" userId="696becb2-16c9-4aa5-b208-00ea3f801060" providerId="ADAL" clId="{9153E96F-03F6-4EB4-B95F-B05206271EC8}" dt="2026-02-09T14:35:04.936" v="4606"/>
          <ac:spMkLst>
            <pc:docMk/>
            <pc:sldMk cId="1794624450" sldId="326"/>
            <ac:spMk id="4" creationId="{A8EAB612-A44A-D0E4-89D6-BC0D13109399}"/>
          </ac:spMkLst>
        </pc:spChg>
        <pc:spChg chg="add mod">
          <ac:chgData name="Catherine Davidson" userId="696becb2-16c9-4aa5-b208-00ea3f801060" providerId="ADAL" clId="{9153E96F-03F6-4EB4-B95F-B05206271EC8}" dt="2026-02-09T12:20:46.024" v="4420" actId="1076"/>
          <ac:spMkLst>
            <pc:docMk/>
            <pc:sldMk cId="1794624450" sldId="326"/>
            <ac:spMk id="5" creationId="{737F927A-7FCD-A893-2077-B2EF8729C0F7}"/>
          </ac:spMkLst>
        </pc:spChg>
        <pc:spChg chg="add mod">
          <ac:chgData name="Catherine Davidson" userId="696becb2-16c9-4aa5-b208-00ea3f801060" providerId="ADAL" clId="{9153E96F-03F6-4EB4-B95F-B05206271EC8}" dt="2026-02-09T12:20:46.024" v="4420" actId="1076"/>
          <ac:spMkLst>
            <pc:docMk/>
            <pc:sldMk cId="1794624450" sldId="326"/>
            <ac:spMk id="6" creationId="{E39896DA-C681-F664-DF03-21DB76116F03}"/>
          </ac:spMkLst>
        </pc:spChg>
        <pc:spChg chg="add mod ord">
          <ac:chgData name="Catherine Davidson" userId="696becb2-16c9-4aa5-b208-00ea3f801060" providerId="ADAL" clId="{9153E96F-03F6-4EB4-B95F-B05206271EC8}" dt="2026-02-09T12:21:44.214" v="4433" actId="14100"/>
          <ac:spMkLst>
            <pc:docMk/>
            <pc:sldMk cId="1794624450" sldId="326"/>
            <ac:spMk id="8" creationId="{E68FA130-BE31-A8D4-26EA-55FCD18FA975}"/>
          </ac:spMkLst>
        </pc:spChg>
        <pc:spChg chg="mod">
          <ac:chgData name="Catherine Davidson" userId="696becb2-16c9-4aa5-b208-00ea3f801060" providerId="ADAL" clId="{9153E96F-03F6-4EB4-B95F-B05206271EC8}" dt="2026-02-09T12:21:47.766" v="4435" actId="1076"/>
          <ac:spMkLst>
            <pc:docMk/>
            <pc:sldMk cId="1794624450" sldId="326"/>
            <ac:spMk id="13" creationId="{E4064F11-D685-F8CB-4D04-B1597D70DA56}"/>
          </ac:spMkLst>
        </pc:spChg>
        <pc:picChg chg="add mod">
          <ac:chgData name="Catherine Davidson" userId="696becb2-16c9-4aa5-b208-00ea3f801060" providerId="ADAL" clId="{9153E96F-03F6-4EB4-B95F-B05206271EC8}" dt="2026-02-09T12:20:46.024" v="4420" actId="1076"/>
          <ac:picMkLst>
            <pc:docMk/>
            <pc:sldMk cId="1794624450" sldId="326"/>
            <ac:picMk id="7" creationId="{686C4C02-C12D-1696-06F7-2F4E8E004AF3}"/>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2-02T10:40:40.628" v="4187" actId="20577"/>
              <pc2:cmMkLst xmlns:pc2="http://schemas.microsoft.com/office/powerpoint/2019/9/main/command">
                <pc:docMk/>
                <pc:sldMk cId="1794624450" sldId="326"/>
                <pc2:cmMk id="{733B1621-2FB8-4681-90BC-8385CB0481EC}"/>
              </pc2:cmMkLst>
            </pc226:cmChg>
          </p:ext>
        </pc:extLst>
      </pc:sldChg>
      <pc:sldChg chg="modNotesTx">
        <pc:chgData name="Catherine Davidson" userId="696becb2-16c9-4aa5-b208-00ea3f801060" providerId="ADAL" clId="{9153E96F-03F6-4EB4-B95F-B05206271EC8}" dt="2026-02-17T15:25:29.147" v="4911" actId="20577"/>
        <pc:sldMkLst>
          <pc:docMk/>
          <pc:sldMk cId="29989040" sldId="330"/>
        </pc:sldMkLst>
      </pc:sldChg>
      <pc:sldChg chg="add">
        <pc:chgData name="Catherine Davidson" userId="696becb2-16c9-4aa5-b208-00ea3f801060" providerId="ADAL" clId="{9153E96F-03F6-4EB4-B95F-B05206271EC8}" dt="2026-01-30T16:02:29.145" v="1962"/>
        <pc:sldMkLst>
          <pc:docMk/>
          <pc:sldMk cId="3683883424" sldId="332"/>
        </pc:sldMkLst>
      </pc:sldChg>
      <pc:sldChg chg="add">
        <pc:chgData name="Catherine Davidson" userId="696becb2-16c9-4aa5-b208-00ea3f801060" providerId="ADAL" clId="{9153E96F-03F6-4EB4-B95F-B05206271EC8}" dt="2026-01-30T16:02:29.145" v="1962"/>
        <pc:sldMkLst>
          <pc:docMk/>
          <pc:sldMk cId="1386819585" sldId="333"/>
        </pc:sldMkLst>
      </pc:sldChg>
      <pc:sldChg chg="add">
        <pc:chgData name="Catherine Davidson" userId="696becb2-16c9-4aa5-b208-00ea3f801060" providerId="ADAL" clId="{9153E96F-03F6-4EB4-B95F-B05206271EC8}" dt="2026-01-30T16:02:29.145" v="1962"/>
        <pc:sldMkLst>
          <pc:docMk/>
          <pc:sldMk cId="1208947038" sldId="334"/>
        </pc:sldMkLst>
      </pc:sldChg>
      <pc:sldChg chg="addSp modSp mod modCm">
        <pc:chgData name="Catherine Davidson" userId="696becb2-16c9-4aa5-b208-00ea3f801060" providerId="ADAL" clId="{9153E96F-03F6-4EB4-B95F-B05206271EC8}" dt="2026-02-09T12:25:47.716" v="4605" actId="20577"/>
        <pc:sldMkLst>
          <pc:docMk/>
          <pc:sldMk cId="4165087729" sldId="335"/>
        </pc:sldMkLst>
        <pc:spChg chg="add mod">
          <ac:chgData name="Catherine Davidson" userId="696becb2-16c9-4aa5-b208-00ea3f801060" providerId="ADAL" clId="{9153E96F-03F6-4EB4-B95F-B05206271EC8}" dt="2026-02-09T12:25:47.716" v="4605" actId="20577"/>
          <ac:spMkLst>
            <pc:docMk/>
            <pc:sldMk cId="4165087729" sldId="335"/>
            <ac:spMk id="4" creationId="{FBD92373-083E-7DA2-BCD5-206E4FE1C905}"/>
          </ac:spMkLst>
        </pc:spChg>
        <pc:graphicFrameChg chg="mod modGraphic">
          <ac:chgData name="Catherine Davidson" userId="696becb2-16c9-4aa5-b208-00ea3f801060" providerId="ADAL" clId="{9153E96F-03F6-4EB4-B95F-B05206271EC8}" dt="2026-02-09T12:24:58.199" v="4538" actId="20577"/>
          <ac:graphicFrameMkLst>
            <pc:docMk/>
            <pc:sldMk cId="4165087729" sldId="335"/>
            <ac:graphicFrameMk id="5" creationId="{75FD1989-DF9A-446C-6024-D15AB0AC7CB3}"/>
          </ac:graphicFrameMkLst>
        </pc:graphicFrame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2-09T12:24:58.199" v="4538" actId="20577"/>
              <pc2:cmMkLst xmlns:pc2="http://schemas.microsoft.com/office/powerpoint/2019/9/main/command">
                <pc:docMk/>
                <pc:sldMk cId="4165087729" sldId="335"/>
                <pc2:cmMk id="{49D4983F-523D-47E3-99C0-73009D8F5052}"/>
              </pc2:cmMkLst>
            </pc226:cmChg>
            <pc226:cmChg xmlns:pc226="http://schemas.microsoft.com/office/powerpoint/2022/06/main/command" chg="mod">
              <pc226:chgData name="Catherine Davidson" userId="696becb2-16c9-4aa5-b208-00ea3f801060" providerId="ADAL" clId="{9153E96F-03F6-4EB4-B95F-B05206271EC8}" dt="2026-02-03T13:59:59.218" v="4283" actId="6549"/>
              <pc2:cmMkLst xmlns:pc2="http://schemas.microsoft.com/office/powerpoint/2019/9/main/command">
                <pc:docMk/>
                <pc:sldMk cId="4165087729" sldId="335"/>
                <pc2:cmMk id="{09F6E268-570C-4756-979F-1D09AD995D4F}"/>
              </pc2:cmMkLst>
            </pc226:cmChg>
          </p:ext>
        </pc:extLst>
      </pc:sldChg>
      <pc:sldChg chg="modSp mod modNotesTx">
        <pc:chgData name="Catherine Davidson" userId="696becb2-16c9-4aa5-b208-00ea3f801060" providerId="ADAL" clId="{9153E96F-03F6-4EB4-B95F-B05206271EC8}" dt="2026-02-02T08:24:36.690" v="2192" actId="14100"/>
        <pc:sldMkLst>
          <pc:docMk/>
          <pc:sldMk cId="3024051480" sldId="337"/>
        </pc:sldMkLst>
        <pc:spChg chg="mod">
          <ac:chgData name="Catherine Davidson" userId="696becb2-16c9-4aa5-b208-00ea3f801060" providerId="ADAL" clId="{9153E96F-03F6-4EB4-B95F-B05206271EC8}" dt="2026-02-02T08:24:36.690" v="2192" actId="14100"/>
          <ac:spMkLst>
            <pc:docMk/>
            <pc:sldMk cId="3024051480" sldId="337"/>
            <ac:spMk id="10" creationId="{409FFB19-FA30-B597-73FE-2F95BB8DE93D}"/>
          </ac:spMkLst>
        </pc:spChg>
        <pc:picChg chg="mod">
          <ac:chgData name="Catherine Davidson" userId="696becb2-16c9-4aa5-b208-00ea3f801060" providerId="ADAL" clId="{9153E96F-03F6-4EB4-B95F-B05206271EC8}" dt="2026-02-02T08:22:15.864" v="1968" actId="1076"/>
          <ac:picMkLst>
            <pc:docMk/>
            <pc:sldMk cId="3024051480" sldId="337"/>
            <ac:picMk id="20" creationId="{1417C40C-F3CF-3146-753A-F5AED27B1E79}"/>
          </ac:picMkLst>
        </pc:picChg>
      </pc:sldChg>
      <pc:sldChg chg="modSp mod modCm">
        <pc:chgData name="Catherine Davidson" userId="696becb2-16c9-4aa5-b208-00ea3f801060" providerId="ADAL" clId="{9153E96F-03F6-4EB4-B95F-B05206271EC8}" dt="2026-02-03T14:12:43.957" v="4297" actId="13926"/>
        <pc:sldMkLst>
          <pc:docMk/>
          <pc:sldMk cId="3294033866" sldId="339"/>
        </pc:sldMkLst>
        <pc:spChg chg="mod">
          <ac:chgData name="Catherine Davidson" userId="696becb2-16c9-4aa5-b208-00ea3f801060" providerId="ADAL" clId="{9153E96F-03F6-4EB4-B95F-B05206271EC8}" dt="2026-02-03T14:12:43.957" v="4297" actId="13926"/>
          <ac:spMkLst>
            <pc:docMk/>
            <pc:sldMk cId="3294033866" sldId="339"/>
            <ac:spMk id="2" creationId="{6208E001-B367-E9CC-750D-7DB21AE14551}"/>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1-30T13:49:28.592" v="86" actId="20577"/>
              <pc2:cmMkLst xmlns:pc2="http://schemas.microsoft.com/office/powerpoint/2019/9/main/command">
                <pc:docMk/>
                <pc:sldMk cId="3294033866" sldId="339"/>
                <pc2:cmMk id="{BC51C8E8-44E6-4A13-A191-A1D0D8630639}"/>
              </pc2:cmMkLst>
            </pc226:cmChg>
          </p:ext>
        </pc:extLst>
      </pc:sldChg>
      <pc:sldChg chg="ord">
        <pc:chgData name="Catherine Davidson" userId="696becb2-16c9-4aa5-b208-00ea3f801060" providerId="ADAL" clId="{9153E96F-03F6-4EB4-B95F-B05206271EC8}" dt="2026-02-02T08:17:23.237" v="1965"/>
        <pc:sldMkLst>
          <pc:docMk/>
          <pc:sldMk cId="546291774" sldId="342"/>
        </pc:sldMkLst>
      </pc:sldChg>
      <pc:sldChg chg="ord">
        <pc:chgData name="Catherine Davidson" userId="696becb2-16c9-4aa5-b208-00ea3f801060" providerId="ADAL" clId="{9153E96F-03F6-4EB4-B95F-B05206271EC8}" dt="2026-02-02T08:17:23.237" v="1965"/>
        <pc:sldMkLst>
          <pc:docMk/>
          <pc:sldMk cId="367917574" sldId="343"/>
        </pc:sldMkLst>
      </pc:sldChg>
      <pc:sldChg chg="ord">
        <pc:chgData name="Catherine Davidson" userId="696becb2-16c9-4aa5-b208-00ea3f801060" providerId="ADAL" clId="{9153E96F-03F6-4EB4-B95F-B05206271EC8}" dt="2026-02-02T08:39:26.889" v="2200"/>
        <pc:sldMkLst>
          <pc:docMk/>
          <pc:sldMk cId="4018814773" sldId="344"/>
        </pc:sldMkLst>
      </pc:sldChg>
      <pc:sldChg chg="modSp mod modNotesTx">
        <pc:chgData name="Catherine Davidson" userId="696becb2-16c9-4aa5-b208-00ea3f801060" providerId="ADAL" clId="{9153E96F-03F6-4EB4-B95F-B05206271EC8}" dt="2026-02-17T15:24:31.703" v="4909" actId="13926"/>
        <pc:sldMkLst>
          <pc:docMk/>
          <pc:sldMk cId="257161080" sldId="347"/>
        </pc:sldMkLst>
        <pc:spChg chg="mod">
          <ac:chgData name="Catherine Davidson" userId="696becb2-16c9-4aa5-b208-00ea3f801060" providerId="ADAL" clId="{9153E96F-03F6-4EB4-B95F-B05206271EC8}" dt="2026-02-17T15:24:31.703" v="4909" actId="13926"/>
          <ac:spMkLst>
            <pc:docMk/>
            <pc:sldMk cId="257161080" sldId="347"/>
            <ac:spMk id="184" creationId="{FE729909-D549-F30A-7A8A-3199666F2103}"/>
          </ac:spMkLst>
        </pc:spChg>
        <pc:grpChg chg="mod">
          <ac:chgData name="Catherine Davidson" userId="696becb2-16c9-4aa5-b208-00ea3f801060" providerId="ADAL" clId="{9153E96F-03F6-4EB4-B95F-B05206271EC8}" dt="2026-02-12T14:42:23.291" v="4665" actId="1076"/>
          <ac:grpSpMkLst>
            <pc:docMk/>
            <pc:sldMk cId="257161080" sldId="347"/>
            <ac:grpSpMk id="138" creationId="{223CBA94-D910-1B5C-16C1-85EA74212275}"/>
          </ac:grpSpMkLst>
        </pc:grpChg>
        <pc:grpChg chg="mod">
          <ac:chgData name="Catherine Davidson" userId="696becb2-16c9-4aa5-b208-00ea3f801060" providerId="ADAL" clId="{9153E96F-03F6-4EB4-B95F-B05206271EC8}" dt="2026-02-12T14:42:23.291" v="4665" actId="1076"/>
          <ac:grpSpMkLst>
            <pc:docMk/>
            <pc:sldMk cId="257161080" sldId="347"/>
            <ac:grpSpMk id="177" creationId="{0E8BA315-1AEE-1735-CB43-DF7EC5DAC86E}"/>
          </ac:grpSpMkLst>
        </pc:grpChg>
        <pc:cxnChg chg="mod">
          <ac:chgData name="Catherine Davidson" userId="696becb2-16c9-4aa5-b208-00ea3f801060" providerId="ADAL" clId="{9153E96F-03F6-4EB4-B95F-B05206271EC8}" dt="2026-02-12T14:42:23.291" v="4665" actId="1076"/>
          <ac:cxnSpMkLst>
            <pc:docMk/>
            <pc:sldMk cId="257161080" sldId="347"/>
            <ac:cxnSpMk id="204" creationId="{E25863E9-BD68-8BE4-C771-7C5A1B8F75B9}"/>
          </ac:cxnSpMkLst>
        </pc:cxnChg>
      </pc:sldChg>
      <pc:sldChg chg="add">
        <pc:chgData name="Catherine Davidson" userId="696becb2-16c9-4aa5-b208-00ea3f801060" providerId="ADAL" clId="{9153E96F-03F6-4EB4-B95F-B05206271EC8}" dt="2026-01-30T16:02:29.145" v="1962"/>
        <pc:sldMkLst>
          <pc:docMk/>
          <pc:sldMk cId="3048589240" sldId="349"/>
        </pc:sldMkLst>
      </pc:sldChg>
      <pc:sldChg chg="modSp mod modCm">
        <pc:chgData name="Catherine Davidson" userId="696becb2-16c9-4aa5-b208-00ea3f801060" providerId="ADAL" clId="{9153E96F-03F6-4EB4-B95F-B05206271EC8}" dt="2026-02-03T14:06:54.418" v="4293" actId="13926"/>
        <pc:sldMkLst>
          <pc:docMk/>
          <pc:sldMk cId="1197802816" sldId="683"/>
        </pc:sldMkLst>
        <pc:spChg chg="mod">
          <ac:chgData name="Catherine Davidson" userId="696becb2-16c9-4aa5-b208-00ea3f801060" providerId="ADAL" clId="{9153E96F-03F6-4EB4-B95F-B05206271EC8}" dt="2026-02-03T14:06:54.418" v="4293" actId="13926"/>
          <ac:spMkLst>
            <pc:docMk/>
            <pc:sldMk cId="1197802816" sldId="683"/>
            <ac:spMk id="9" creationId="{50EC7BDE-0A66-51BE-23AD-BF2ABDD77939}"/>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1-30T15:05:57.543" v="106"/>
              <pc2:cmMkLst xmlns:pc2="http://schemas.microsoft.com/office/powerpoint/2019/9/main/command">
                <pc:docMk/>
                <pc:sldMk cId="1197802816" sldId="683"/>
                <pc2:cmMk id="{D9DEB0B3-269C-45A1-9DAD-D105919EDEBD}"/>
              </pc2:cmMkLst>
            </pc226:cmChg>
          </p:ext>
        </pc:extLst>
      </pc:sldChg>
      <pc:sldChg chg="modNotesTx">
        <pc:chgData name="Catherine Davidson" userId="696becb2-16c9-4aa5-b208-00ea3f801060" providerId="ADAL" clId="{9153E96F-03F6-4EB4-B95F-B05206271EC8}" dt="2026-02-17T15:25:25.470" v="4910" actId="20577"/>
        <pc:sldMkLst>
          <pc:docMk/>
          <pc:sldMk cId="2081183658" sldId="684"/>
        </pc:sldMkLst>
      </pc:sldChg>
      <pc:sldChg chg="modSp mod ord modCm">
        <pc:chgData name="Catherine Davidson" userId="696becb2-16c9-4aa5-b208-00ea3f801060" providerId="ADAL" clId="{9153E96F-03F6-4EB4-B95F-B05206271EC8}" dt="2026-02-03T14:11:27.038" v="4295" actId="13926"/>
        <pc:sldMkLst>
          <pc:docMk/>
          <pc:sldMk cId="2329757285" sldId="687"/>
        </pc:sldMkLst>
        <pc:spChg chg="mod">
          <ac:chgData name="Catherine Davidson" userId="696becb2-16c9-4aa5-b208-00ea3f801060" providerId="ADAL" clId="{9153E96F-03F6-4EB4-B95F-B05206271EC8}" dt="2026-02-03T14:11:27.038" v="4295" actId="13926"/>
          <ac:spMkLst>
            <pc:docMk/>
            <pc:sldMk cId="2329757285" sldId="687"/>
            <ac:spMk id="2" creationId="{25D0D9B9-4A07-830D-C6EA-55A5FC8A2608}"/>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1-30T15:55:49.335" v="1676" actId="20577"/>
              <pc2:cmMkLst xmlns:pc2="http://schemas.microsoft.com/office/powerpoint/2019/9/main/command">
                <pc:docMk/>
                <pc:sldMk cId="2329757285" sldId="687"/>
                <pc2:cmMk id="{31B3CA19-7ED6-408B-AAFB-AE85404D3244}"/>
              </pc2:cmMkLst>
            </pc226:cmChg>
          </p:ext>
        </pc:extLst>
      </pc:sldChg>
      <pc:sldChg chg="ord">
        <pc:chgData name="Catherine Davidson" userId="696becb2-16c9-4aa5-b208-00ea3f801060" providerId="ADAL" clId="{9153E96F-03F6-4EB4-B95F-B05206271EC8}" dt="2026-02-03T13:56:18.982" v="4207"/>
        <pc:sldMkLst>
          <pc:docMk/>
          <pc:sldMk cId="1028438529" sldId="688"/>
        </pc:sldMkLst>
      </pc:sldChg>
      <pc:sldChg chg="addSp modSp mod ord modCm">
        <pc:chgData name="Catherine Davidson" userId="696becb2-16c9-4aa5-b208-00ea3f801060" providerId="ADAL" clId="{9153E96F-03F6-4EB4-B95F-B05206271EC8}" dt="2026-02-09T12:20:15.501" v="4412" actId="1076"/>
        <pc:sldMkLst>
          <pc:docMk/>
          <pc:sldMk cId="2771743476" sldId="689"/>
        </pc:sldMkLst>
        <pc:spChg chg="mod">
          <ac:chgData name="Catherine Davidson" userId="696becb2-16c9-4aa5-b208-00ea3f801060" providerId="ADAL" clId="{9153E96F-03F6-4EB4-B95F-B05206271EC8}" dt="2026-01-30T15:59:41.108" v="1774" actId="14100"/>
          <ac:spMkLst>
            <pc:docMk/>
            <pc:sldMk cId="2771743476" sldId="689"/>
            <ac:spMk id="2" creationId="{1A44E6AB-AE15-4DC3-BAAE-C01D8A4EF4A4}"/>
          </ac:spMkLst>
        </pc:spChg>
        <pc:spChg chg="add mod">
          <ac:chgData name="Catherine Davidson" userId="696becb2-16c9-4aa5-b208-00ea3f801060" providerId="ADAL" clId="{9153E96F-03F6-4EB4-B95F-B05206271EC8}" dt="2026-01-30T15:58:52.033" v="1764" actId="14100"/>
          <ac:spMkLst>
            <pc:docMk/>
            <pc:sldMk cId="2771743476" sldId="689"/>
            <ac:spMk id="4" creationId="{7406D11A-645A-68E5-96BF-8B9DC195DDAA}"/>
          </ac:spMkLst>
        </pc:spChg>
        <pc:spChg chg="add mod">
          <ac:chgData name="Catherine Davidson" userId="696becb2-16c9-4aa5-b208-00ea3f801060" providerId="ADAL" clId="{9153E96F-03F6-4EB4-B95F-B05206271EC8}" dt="2026-01-30T15:58:59.350" v="1766" actId="1076"/>
          <ac:spMkLst>
            <pc:docMk/>
            <pc:sldMk cId="2771743476" sldId="689"/>
            <ac:spMk id="6" creationId="{DB6196BD-B0ED-4415-109F-0295DA59AB3A}"/>
          </ac:spMkLst>
        </pc:spChg>
        <pc:spChg chg="add mod ord">
          <ac:chgData name="Catherine Davidson" userId="696becb2-16c9-4aa5-b208-00ea3f801060" providerId="ADAL" clId="{9153E96F-03F6-4EB4-B95F-B05206271EC8}" dt="2026-01-30T15:59:31.276" v="1771" actId="14100"/>
          <ac:spMkLst>
            <pc:docMk/>
            <pc:sldMk cId="2771743476" sldId="689"/>
            <ac:spMk id="8" creationId="{8A37FFC7-B4F0-F2E7-5E31-97DE4515D031}"/>
          </ac:spMkLst>
        </pc:spChg>
        <pc:spChg chg="add mod">
          <ac:chgData name="Catherine Davidson" userId="696becb2-16c9-4aa5-b208-00ea3f801060" providerId="ADAL" clId="{9153E96F-03F6-4EB4-B95F-B05206271EC8}" dt="2026-02-09T12:20:15.501" v="4412" actId="1076"/>
          <ac:spMkLst>
            <pc:docMk/>
            <pc:sldMk cId="2771743476" sldId="689"/>
            <ac:spMk id="9" creationId="{4C386186-5167-650E-3BB7-510FDAF6AAF3}"/>
          </ac:spMkLst>
        </pc:spChg>
        <pc:spChg chg="add mod">
          <ac:chgData name="Catherine Davidson" userId="696becb2-16c9-4aa5-b208-00ea3f801060" providerId="ADAL" clId="{9153E96F-03F6-4EB4-B95F-B05206271EC8}" dt="2026-01-30T16:01:23.353" v="1960" actId="1076"/>
          <ac:spMkLst>
            <pc:docMk/>
            <pc:sldMk cId="2771743476" sldId="689"/>
            <ac:spMk id="10" creationId="{EBD86270-7163-9358-F0CE-46CBE179836A}"/>
          </ac:spMkLst>
        </pc:spChg>
        <pc:picChg chg="add mod">
          <ac:chgData name="Catherine Davidson" userId="696becb2-16c9-4aa5-b208-00ea3f801060" providerId="ADAL" clId="{9153E96F-03F6-4EB4-B95F-B05206271EC8}" dt="2026-01-30T15:59:02.369" v="1767" actId="1076"/>
          <ac:picMkLst>
            <pc:docMk/>
            <pc:sldMk cId="2771743476" sldId="689"/>
            <ac:picMk id="7" creationId="{20B5F3B6-11C1-51F5-551F-3AD15569733E}"/>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1-30T15:58:22.778" v="1761" actId="313"/>
              <pc2:cmMkLst xmlns:pc2="http://schemas.microsoft.com/office/powerpoint/2019/9/main/command">
                <pc:docMk/>
                <pc:sldMk cId="2771743476" sldId="689"/>
                <pc2:cmMk id="{89AFFE27-67BB-4609-9B9F-D27ED4611009}"/>
              </pc2:cmMkLst>
            </pc226:cmChg>
          </p:ext>
        </pc:extLst>
      </pc:sldChg>
      <pc:sldChg chg="modSp mod ord modCm">
        <pc:chgData name="Catherine Davidson" userId="696becb2-16c9-4aa5-b208-00ea3f801060" providerId="ADAL" clId="{9153E96F-03F6-4EB4-B95F-B05206271EC8}" dt="2026-02-09T12:16:46.279" v="4330" actId="20577"/>
        <pc:sldMkLst>
          <pc:docMk/>
          <pc:sldMk cId="2483090166" sldId="690"/>
        </pc:sldMkLst>
        <pc:spChg chg="mod">
          <ac:chgData name="Catherine Davidson" userId="696becb2-16c9-4aa5-b208-00ea3f801060" providerId="ADAL" clId="{9153E96F-03F6-4EB4-B95F-B05206271EC8}" dt="2026-02-09T12:16:46.279" v="4330" actId="20577"/>
          <ac:spMkLst>
            <pc:docMk/>
            <pc:sldMk cId="2483090166" sldId="690"/>
            <ac:spMk id="7" creationId="{FD08D116-9F67-D46F-B66C-CE554002126D}"/>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2-09T12:16:46.279" v="4330" actId="20577"/>
              <pc2:cmMkLst xmlns:pc2="http://schemas.microsoft.com/office/powerpoint/2019/9/main/command">
                <pc:docMk/>
                <pc:sldMk cId="2483090166" sldId="690"/>
                <pc2:cmMk id="{932879D1-39D6-42B3-AB9E-154534627F17}"/>
              </pc2:cmMkLst>
            </pc226:cmChg>
          </p:ext>
        </pc:extLst>
      </pc:sldChg>
      <pc:sldChg chg="ord">
        <pc:chgData name="Catherine Davidson" userId="696becb2-16c9-4aa5-b208-00ea3f801060" providerId="ADAL" clId="{9153E96F-03F6-4EB4-B95F-B05206271EC8}" dt="2026-02-03T13:56:18.982" v="4207"/>
        <pc:sldMkLst>
          <pc:docMk/>
          <pc:sldMk cId="2244698028" sldId="691"/>
        </pc:sldMkLst>
      </pc:sldChg>
      <pc:sldChg chg="addSp modSp mod ord">
        <pc:chgData name="Catherine Davidson" userId="696becb2-16c9-4aa5-b208-00ea3f801060" providerId="ADAL" clId="{9153E96F-03F6-4EB4-B95F-B05206271EC8}" dt="2026-02-03T13:56:18.982" v="4207"/>
        <pc:sldMkLst>
          <pc:docMk/>
          <pc:sldMk cId="3803413400" sldId="692"/>
        </pc:sldMkLst>
        <pc:spChg chg="add mod">
          <ac:chgData name="Catherine Davidson" userId="696becb2-16c9-4aa5-b208-00ea3f801060" providerId="ADAL" clId="{9153E96F-03F6-4EB4-B95F-B05206271EC8}" dt="2026-01-30T15:57:14.762" v="1748" actId="207"/>
          <ac:spMkLst>
            <pc:docMk/>
            <pc:sldMk cId="3803413400" sldId="692"/>
            <ac:spMk id="2" creationId="{F252F327-77CF-8AB8-E285-67634280A8B7}"/>
          </ac:spMkLst>
        </pc:spChg>
        <pc:picChg chg="mod">
          <ac:chgData name="Catherine Davidson" userId="696becb2-16c9-4aa5-b208-00ea3f801060" providerId="ADAL" clId="{9153E96F-03F6-4EB4-B95F-B05206271EC8}" dt="2026-01-30T15:56:38.973" v="1679" actId="1076"/>
          <ac:picMkLst>
            <pc:docMk/>
            <pc:sldMk cId="3803413400" sldId="692"/>
            <ac:picMk id="4" creationId="{AA41FD8E-802F-BA9E-0469-0EC8E925B2E5}"/>
          </ac:picMkLst>
        </pc:picChg>
      </pc:sldChg>
      <pc:sldChg chg="ord">
        <pc:chgData name="Catherine Davidson" userId="696becb2-16c9-4aa5-b208-00ea3f801060" providerId="ADAL" clId="{9153E96F-03F6-4EB4-B95F-B05206271EC8}" dt="2026-02-03T13:56:18.982" v="4207"/>
        <pc:sldMkLst>
          <pc:docMk/>
          <pc:sldMk cId="2510232291" sldId="693"/>
        </pc:sldMkLst>
      </pc:sldChg>
      <pc:sldChg chg="delSp modSp add mod ord modNotesTx">
        <pc:chgData name="Catherine Davidson" userId="696becb2-16c9-4aa5-b208-00ea3f801060" providerId="ADAL" clId="{9153E96F-03F6-4EB4-B95F-B05206271EC8}" dt="2026-02-02T09:14:56.571" v="3936" actId="20577"/>
        <pc:sldMkLst>
          <pc:docMk/>
          <pc:sldMk cId="2620346291" sldId="695"/>
        </pc:sldMkLst>
        <pc:spChg chg="mod">
          <ac:chgData name="Catherine Davidson" userId="696becb2-16c9-4aa5-b208-00ea3f801060" providerId="ADAL" clId="{9153E96F-03F6-4EB4-B95F-B05206271EC8}" dt="2026-02-02T09:14:56.571" v="3936" actId="20577"/>
          <ac:spMkLst>
            <pc:docMk/>
            <pc:sldMk cId="2620346291" sldId="695"/>
            <ac:spMk id="3" creationId="{8BC28D12-A52C-6369-48D7-CAD1EA27E089}"/>
          </ac:spMkLst>
        </pc:spChg>
        <pc:spChg chg="mod">
          <ac:chgData name="Catherine Davidson" userId="696becb2-16c9-4aa5-b208-00ea3f801060" providerId="ADAL" clId="{9153E96F-03F6-4EB4-B95F-B05206271EC8}" dt="2026-02-02T09:14:28.265" v="3929" actId="20577"/>
          <ac:spMkLst>
            <pc:docMk/>
            <pc:sldMk cId="2620346291" sldId="695"/>
            <ac:spMk id="4" creationId="{26F56996-4BC1-CC92-4F1E-E50EA59E621F}"/>
          </ac:spMkLst>
        </pc:spChg>
      </pc:sldChg>
    </pc:docChg>
  </pc:docChgLst>
  <pc:docChgLst>
    <pc:chgData name="Chrysa Lamprinakou" userId="97b82b60-cfd2-465d-8b47-cc1dacd4761a" providerId="ADAL" clId="{19C771EB-64EA-4226-BC91-980E03023CCE}"/>
    <pc:docChg chg="undo custSel modSld">
      <pc:chgData name="Chrysa Lamprinakou" userId="97b82b60-cfd2-465d-8b47-cc1dacd4761a" providerId="ADAL" clId="{19C771EB-64EA-4226-BC91-980E03023CCE}" dt="2026-02-09T14:20:31.008" v="675" actId="20577"/>
      <pc:docMkLst>
        <pc:docMk/>
      </pc:docMkLst>
      <pc:sldChg chg="modSp mod">
        <pc:chgData name="Chrysa Lamprinakou" userId="97b82b60-cfd2-465d-8b47-cc1dacd4761a" providerId="ADAL" clId="{19C771EB-64EA-4226-BC91-980E03023CCE}" dt="2026-02-03T10:00:42.445" v="350" actId="14100"/>
        <pc:sldMkLst>
          <pc:docMk/>
          <pc:sldMk cId="2942946842" sldId="318"/>
        </pc:sldMkLst>
        <pc:spChg chg="mod">
          <ac:chgData name="Chrysa Lamprinakou" userId="97b82b60-cfd2-465d-8b47-cc1dacd4761a" providerId="ADAL" clId="{19C771EB-64EA-4226-BC91-980E03023CCE}" dt="2026-02-03T10:00:42.445" v="350" actId="14100"/>
          <ac:spMkLst>
            <pc:docMk/>
            <pc:sldMk cId="2942946842" sldId="318"/>
            <ac:spMk id="3" creationId="{C9E822EA-3B99-592E-AE4A-EEE3911F1488}"/>
          </ac:spMkLst>
        </pc:spChg>
      </pc:sldChg>
      <pc:sldChg chg="modSp mod modCm">
        <pc:chgData name="Chrysa Lamprinakou" userId="97b82b60-cfd2-465d-8b47-cc1dacd4761a" providerId="ADAL" clId="{19C771EB-64EA-4226-BC91-980E03023CCE}" dt="2026-02-03T10:09:42.525" v="667" actId="20577"/>
        <pc:sldMkLst>
          <pc:docMk/>
          <pc:sldMk cId="3664721805" sldId="319"/>
        </pc:sldMkLst>
        <pc:spChg chg="mod">
          <ac:chgData name="Chrysa Lamprinakou" userId="97b82b60-cfd2-465d-8b47-cc1dacd4761a" providerId="ADAL" clId="{19C771EB-64EA-4226-BC91-980E03023CCE}" dt="2026-02-03T10:09:42.525" v="667" actId="20577"/>
          <ac:spMkLst>
            <pc:docMk/>
            <pc:sldMk cId="3664721805" sldId="319"/>
            <ac:spMk id="2" creationId="{978F9354-C8A9-71A4-E76B-87778CF14C58}"/>
          </ac:spMkLst>
        </pc:spChg>
        <pc:spChg chg="mod">
          <ac:chgData name="Chrysa Lamprinakou" userId="97b82b60-cfd2-465d-8b47-cc1dacd4761a" providerId="ADAL" clId="{19C771EB-64EA-4226-BC91-980E03023CCE}" dt="2026-01-30T13:36:57.535" v="347" actId="962"/>
          <ac:spMkLst>
            <pc:docMk/>
            <pc:sldMk cId="3664721805" sldId="319"/>
            <ac:spMk id="4" creationId="{600888BE-23D8-E2C0-E54B-29E15F8E87E5}"/>
          </ac:spMkLst>
        </pc:spChg>
        <pc:spChg chg="mod">
          <ac:chgData name="Chrysa Lamprinakou" userId="97b82b60-cfd2-465d-8b47-cc1dacd4761a" providerId="ADAL" clId="{19C771EB-64EA-4226-BC91-980E03023CCE}" dt="2026-01-30T13:36:57.908" v="349" actId="962"/>
          <ac:spMkLst>
            <pc:docMk/>
            <pc:sldMk cId="3664721805" sldId="319"/>
            <ac:spMk id="5" creationId="{FCB513B4-C9E3-C46F-4A18-3B8A421D1209}"/>
          </ac:spMkLst>
        </pc:spChg>
        <pc:spChg chg="mod">
          <ac:chgData name="Chrysa Lamprinakou" userId="97b82b60-cfd2-465d-8b47-cc1dacd4761a" providerId="ADAL" clId="{19C771EB-64EA-4226-BC91-980E03023CCE}" dt="2026-02-03T10:05:58.636" v="665" actId="20577"/>
          <ac:spMkLst>
            <pc:docMk/>
            <pc:sldMk cId="3664721805" sldId="319"/>
            <ac:spMk id="6" creationId="{29FC24B7-9C22-9F2F-D7D6-0B29AD898C52}"/>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2-03T10:09:42.525" v="667" actId="20577"/>
              <pc2:cmMkLst xmlns:pc2="http://schemas.microsoft.com/office/powerpoint/2019/9/main/command">
                <pc:docMk/>
                <pc:sldMk cId="3664721805" sldId="319"/>
                <pc2:cmMk id="{6EFAEA28-D8A1-4756-9C45-4A07F4B42FDD}"/>
              </pc2:cmMkLst>
            </pc226:cmChg>
          </p:ext>
        </pc:extLst>
      </pc:sldChg>
      <pc:sldChg chg="modSp mod modNotesTx">
        <pc:chgData name="Chrysa Lamprinakou" userId="97b82b60-cfd2-465d-8b47-cc1dacd4761a" providerId="ADAL" clId="{19C771EB-64EA-4226-BC91-980E03023CCE}" dt="2026-02-09T14:20:31.008" v="675" actId="20577"/>
        <pc:sldMkLst>
          <pc:docMk/>
          <pc:sldMk cId="1794624450" sldId="326"/>
        </pc:sldMkLst>
        <pc:spChg chg="mod">
          <ac:chgData name="Chrysa Lamprinakou" userId="97b82b60-cfd2-465d-8b47-cc1dacd4761a" providerId="ADAL" clId="{19C771EB-64EA-4226-BC91-980E03023CCE}" dt="2026-02-09T14:20:31.008" v="675" actId="20577"/>
          <ac:spMkLst>
            <pc:docMk/>
            <pc:sldMk cId="1794624450" sldId="326"/>
            <ac:spMk id="4" creationId="{A8EAB612-A44A-D0E4-89D6-BC0D13109399}"/>
          </ac:spMkLst>
        </pc:spChg>
      </pc:sldChg>
      <pc:sldChg chg="modNotesTx">
        <pc:chgData name="Chrysa Lamprinakou" userId="97b82b60-cfd2-465d-8b47-cc1dacd4761a" providerId="ADAL" clId="{19C771EB-64EA-4226-BC91-980E03023CCE}" dt="2026-01-30T11:29:06.926" v="259" actId="20577"/>
        <pc:sldMkLst>
          <pc:docMk/>
          <pc:sldMk cId="29989040" sldId="330"/>
        </pc:sldMkLst>
      </pc:sldChg>
      <pc:sldChg chg="modSp mod modCm">
        <pc:chgData name="Chrysa Lamprinakou" userId="97b82b60-cfd2-465d-8b47-cc1dacd4761a" providerId="ADAL" clId="{19C771EB-64EA-4226-BC91-980E03023CCE}" dt="2026-02-03T10:05:11.255" v="657" actId="6549"/>
        <pc:sldMkLst>
          <pc:docMk/>
          <pc:sldMk cId="1197802816" sldId="683"/>
        </pc:sldMkLst>
        <pc:spChg chg="mod">
          <ac:chgData name="Chrysa Lamprinakou" userId="97b82b60-cfd2-465d-8b47-cc1dacd4761a" providerId="ADAL" clId="{19C771EB-64EA-4226-BC91-980E03023CCE}" dt="2026-02-03T10:05:11.255" v="657" actId="6549"/>
          <ac:spMkLst>
            <pc:docMk/>
            <pc:sldMk cId="1197802816" sldId="683"/>
            <ac:spMk id="9" creationId="{50EC7BDE-0A66-51BE-23AD-BF2ABDD77939}"/>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2-03T10:05:11.255" v="657" actId="6549"/>
              <pc2:cmMkLst xmlns:pc2="http://schemas.microsoft.com/office/powerpoint/2019/9/main/command">
                <pc:docMk/>
                <pc:sldMk cId="1197802816" sldId="683"/>
                <pc2:cmMk id="{D9DEB0B3-269C-45A1-9DAD-D105919EDEBD}"/>
              </pc2:cmMkLst>
            </pc226:cmChg>
          </p:ext>
        </pc:extLst>
      </pc:sldChg>
      <pc:sldChg chg="modNotesTx">
        <pc:chgData name="Chrysa Lamprinakou" userId="97b82b60-cfd2-465d-8b47-cc1dacd4761a" providerId="ADAL" clId="{19C771EB-64EA-4226-BC91-980E03023CCE}" dt="2026-01-30T11:26:38.855" v="184" actId="20577"/>
        <pc:sldMkLst>
          <pc:docMk/>
          <pc:sldMk cId="2081183658" sldId="6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A6975-7D2A-445A-9789-FA2D72DD4FB1}" type="datetimeFigureOut">
              <a:rPr lang="en-GB" smtClean="0"/>
              <a:t>17/02/2026</a:t>
            </a:fld>
            <a:endParaRPr lang="en-GB" dirty="0"/>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dirty="0"/>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942-400A-45BE-BEAB-1370B6009C2E}" type="datetimeFigureOut">
              <a:rPr lang="en-GB" smtClean="0"/>
              <a:t>17/02/2026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dirty="0"/>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a:t>
            </a:fld>
            <a:endParaRPr lang="en-GB" dirty="0"/>
          </a:p>
        </p:txBody>
      </p:sp>
    </p:spTree>
    <p:extLst>
      <p:ext uri="{BB962C8B-B14F-4D97-AF65-F5344CB8AC3E}">
        <p14:creationId xmlns:p14="http://schemas.microsoft.com/office/powerpoint/2010/main" val="308348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17</a:t>
            </a:fld>
            <a:endParaRPr lang="en-GB" dirty="0"/>
          </a:p>
        </p:txBody>
      </p:sp>
    </p:spTree>
    <p:extLst>
      <p:ext uri="{BB962C8B-B14F-4D97-AF65-F5344CB8AC3E}">
        <p14:creationId xmlns:p14="http://schemas.microsoft.com/office/powerpoint/2010/main" val="35080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143A9-6C36-314D-9FAB-057AC5503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95733-918B-C871-001C-8DC24D46F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E512B-AADE-4006-C294-9CC1EDA312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AA13DE-1583-C277-6301-9212C4CD02F3}"/>
              </a:ext>
            </a:extLst>
          </p:cNvPr>
          <p:cNvSpPr>
            <a:spLocks noGrp="1"/>
          </p:cNvSpPr>
          <p:nvPr>
            <p:ph type="sldNum" sz="quarter" idx="5"/>
          </p:nvPr>
        </p:nvSpPr>
        <p:spPr/>
        <p:txBody>
          <a:bodyPr/>
          <a:lstStyle/>
          <a:p>
            <a:fld id="{F760CD9E-D913-4CD1-93CA-74512890DE89}" type="slidenum">
              <a:rPr lang="en-GB" smtClean="0"/>
              <a:t>26</a:t>
            </a:fld>
            <a:endParaRPr lang="en-GB" dirty="0"/>
          </a:p>
        </p:txBody>
      </p:sp>
    </p:spTree>
    <p:extLst>
      <p:ext uri="{BB962C8B-B14F-4D97-AF65-F5344CB8AC3E}">
        <p14:creationId xmlns:p14="http://schemas.microsoft.com/office/powerpoint/2010/main" val="363117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examples of common sampling errors from previous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Individuals with an Actual Delivery Place (ADP) of 1, 5, 8 or 9 should not have a site code. </a:t>
            </a:r>
            <a:r>
              <a:rPr lang="en-GB" dirty="0"/>
              <a:t>This is because. the service user has not given birth at a hospital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If there are any dates missing when you have sampled back consecutively e.g. if you have sampled back to the 1</a:t>
            </a:r>
            <a:r>
              <a:rPr lang="en-GB" b="1" baseline="30000" dirty="0"/>
              <a:t>st</a:t>
            </a:r>
            <a:r>
              <a:rPr lang="en-GB" b="1" dirty="0"/>
              <a:t> Feb, but 7</a:t>
            </a:r>
            <a:r>
              <a:rPr lang="en-GB" b="1" baseline="30000" dirty="0"/>
              <a:t>th</a:t>
            </a:r>
            <a:r>
              <a:rPr lang="en-GB" b="1" dirty="0"/>
              <a:t> Feb is missing, we would query this to make sure no births have been incorrectly missed. </a:t>
            </a:r>
            <a:r>
              <a:rPr lang="en-GB" dirty="0"/>
              <a:t>If you can see a missing date, please add a note to confirm whether this is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Correct and consistent formatting </a:t>
            </a:r>
            <a:r>
              <a:rPr lang="en-GB" dirty="0"/>
              <a:t>e.g. time of birth should be NN:NN e.g. 08:37 and not 8:37, and no double spacings between postcodes.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Across all information provided, we will query any shift of more than 5% since last year</a:t>
            </a:r>
            <a:r>
              <a:rPr lang="en-GB" dirty="0"/>
              <a:t>, so please provide as much detail as possible which may help to explain shifts e.g. changes to systems, changes within the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 your final sample, all respondents and their babies should have undergone a DBS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Any changes in you sample size since you submitted your SDF must be reported with a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4D4D4D"/>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4D4D4D"/>
                </a:solidFill>
                <a:latin typeface="Arial" panose="020B0604020202020204" pitchFamily="34" charset="0"/>
                <a:cs typeface="Arial" panose="020B0604020202020204" pitchFamily="34" charset="0"/>
              </a:rPr>
              <a:t>Be aware of system migrations, as they can lead to downtime which can delay drawing your sample or introduce significant shifts in the demographic proportions compared to the previous survey year</a:t>
            </a:r>
            <a:r>
              <a:rPr lang="en-GB" sz="1200" dirty="0">
                <a:solidFill>
                  <a:srgbClr val="4D4D4D"/>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27</a:t>
            </a:fld>
            <a:endParaRPr lang="en-GB" dirty="0"/>
          </a:p>
        </p:txBody>
      </p:sp>
    </p:spTree>
    <p:extLst>
      <p:ext uri="{BB962C8B-B14F-4D97-AF65-F5344CB8AC3E}">
        <p14:creationId xmlns:p14="http://schemas.microsoft.com/office/powerpoint/2010/main" val="222365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34</a:t>
            </a:fld>
            <a:endParaRPr lang="en-GB" dirty="0"/>
          </a:p>
        </p:txBody>
      </p:sp>
    </p:spTree>
    <p:extLst>
      <p:ext uri="{BB962C8B-B14F-4D97-AF65-F5344CB8AC3E}">
        <p14:creationId xmlns:p14="http://schemas.microsoft.com/office/powerpoint/2010/main" val="222839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Possible updates for MAT26 –  Based on up-to-date </a:t>
            </a:r>
            <a:r>
              <a:rPr lang="en-US"/>
              <a:t>census data, </a:t>
            </a:r>
            <a:r>
              <a:rPr lang="en-US" dirty="0"/>
              <a:t>remove the French version of the survey and replace with Romanian.</a:t>
            </a:r>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36</a:t>
            </a:fld>
            <a:endParaRPr lang="en-GB" dirty="0"/>
          </a:p>
        </p:txBody>
      </p:sp>
    </p:spTree>
    <p:extLst>
      <p:ext uri="{BB962C8B-B14F-4D97-AF65-F5344CB8AC3E}">
        <p14:creationId xmlns:p14="http://schemas.microsoft.com/office/powerpoint/2010/main" val="182196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sentence ‘</a:t>
            </a:r>
            <a:r>
              <a:rPr lang="en-GB" sz="1200" kern="1200" dirty="0">
                <a:solidFill>
                  <a:schemeClr val="tx1"/>
                </a:solidFill>
                <a:effectLst/>
                <a:latin typeface="+mn-lt"/>
                <a:ea typeface="+mn-ea"/>
                <a:cs typeface="+mn-cs"/>
              </a:rPr>
              <a:t>These details were shared with Section 251 (NHS Act 2006) support. ‘ has been added based on a request by CAG to explain that contact details of service users have been shared with contractors with S251 support.</a:t>
            </a:r>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38</a:t>
            </a:fld>
            <a:endParaRPr lang="en-GB" dirty="0"/>
          </a:p>
        </p:txBody>
      </p:sp>
    </p:spTree>
    <p:extLst>
      <p:ext uri="{BB962C8B-B14F-4D97-AF65-F5344CB8AC3E}">
        <p14:creationId xmlns:p14="http://schemas.microsoft.com/office/powerpoint/2010/main" val="36432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4BCE-AD1D-B5DA-29BD-69A38013F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A3208-E477-05E1-68F7-4BD6401A6BF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21036ED-C727-E53F-41FB-03B810974B2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9B84CA-A563-634A-7672-8CBCE343AEA0}"/>
              </a:ext>
            </a:extLst>
          </p:cNvPr>
          <p:cNvSpPr>
            <a:spLocks noGrp="1"/>
          </p:cNvSpPr>
          <p:nvPr>
            <p:ph type="sldNum" sz="quarter" idx="5"/>
          </p:nvPr>
        </p:nvSpPr>
        <p:spPr/>
        <p:txBody>
          <a:bodyPr/>
          <a:lstStyle/>
          <a:p>
            <a:fld id="{F760CD9E-D913-4CD1-93CA-74512890DE89}" type="slidenum">
              <a:rPr lang="en-GB" smtClean="0"/>
              <a:t>44</a:t>
            </a:fld>
            <a:endParaRPr lang="en-GB" dirty="0"/>
          </a:p>
        </p:txBody>
      </p:sp>
    </p:spTree>
    <p:extLst>
      <p:ext uri="{BB962C8B-B14F-4D97-AF65-F5344CB8AC3E}">
        <p14:creationId xmlns:p14="http://schemas.microsoft.com/office/powerpoint/2010/main" val="3116399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49</a:t>
            </a:fld>
            <a:endParaRPr lang="en-GB" dirty="0"/>
          </a:p>
        </p:txBody>
      </p:sp>
    </p:spTree>
    <p:extLst>
      <p:ext uri="{BB962C8B-B14F-4D97-AF65-F5344CB8AC3E}">
        <p14:creationId xmlns:p14="http://schemas.microsoft.com/office/powerpoint/2010/main" val="337292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4</a:t>
            </a:fld>
            <a:endParaRPr lang="en-GB" dirty="0"/>
          </a:p>
        </p:txBody>
      </p:sp>
    </p:spTree>
    <p:extLst>
      <p:ext uri="{BB962C8B-B14F-4D97-AF65-F5344CB8AC3E}">
        <p14:creationId xmlns:p14="http://schemas.microsoft.com/office/powerpoint/2010/main" val="240262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7</a:t>
            </a:fld>
            <a:endParaRPr lang="en-GB" dirty="0"/>
          </a:p>
        </p:txBody>
      </p:sp>
    </p:spTree>
    <p:extLst>
      <p:ext uri="{BB962C8B-B14F-4D97-AF65-F5344CB8AC3E}">
        <p14:creationId xmlns:p14="http://schemas.microsoft.com/office/powerpoint/2010/main" val="352706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9</a:t>
            </a:fld>
            <a:endParaRPr lang="en-GB" dirty="0"/>
          </a:p>
        </p:txBody>
      </p:sp>
    </p:spTree>
    <p:extLst>
      <p:ext uri="{BB962C8B-B14F-4D97-AF65-F5344CB8AC3E}">
        <p14:creationId xmlns:p14="http://schemas.microsoft.com/office/powerpoint/2010/main" val="222880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E671B-02AB-A857-7978-4E3E19ED9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3C700-AC82-848D-4AB1-1F0A40B9C08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D540B2C-3F20-E25B-0EAF-FCF28E0CD1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3D32EB-D983-97FE-9A4B-490DEE1B9DCA}"/>
              </a:ext>
            </a:extLst>
          </p:cNvPr>
          <p:cNvSpPr>
            <a:spLocks noGrp="1"/>
          </p:cNvSpPr>
          <p:nvPr>
            <p:ph type="sldNum" sz="quarter" idx="5"/>
          </p:nvPr>
        </p:nvSpPr>
        <p:spPr/>
        <p:txBody>
          <a:bodyPr/>
          <a:lstStyle/>
          <a:p>
            <a:fld id="{F760CD9E-D913-4CD1-93CA-74512890DE89}" type="slidenum">
              <a:rPr lang="en-GB" smtClean="0"/>
              <a:t>10</a:t>
            </a:fld>
            <a:endParaRPr lang="en-GB" dirty="0"/>
          </a:p>
        </p:txBody>
      </p:sp>
    </p:spTree>
    <p:extLst>
      <p:ext uri="{BB962C8B-B14F-4D97-AF65-F5344CB8AC3E}">
        <p14:creationId xmlns:p14="http://schemas.microsoft.com/office/powerpoint/2010/main" val="378774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11</a:t>
            </a:fld>
            <a:endParaRPr lang="en-GB" dirty="0"/>
          </a:p>
        </p:txBody>
      </p:sp>
    </p:spTree>
    <p:extLst>
      <p:ext uri="{BB962C8B-B14F-4D97-AF65-F5344CB8AC3E}">
        <p14:creationId xmlns:p14="http://schemas.microsoft.com/office/powerpoint/2010/main" val="178547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2BE24-0C40-02B2-D8E3-A4DFAAD6C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DC7D8-CD7D-6AAE-CC88-0BFA3B426C3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B921CAC-85A1-685F-AD11-A2E6FECD2A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0C725D-9234-C02D-B4AB-E7F824A6FFD7}"/>
              </a:ext>
            </a:extLst>
          </p:cNvPr>
          <p:cNvSpPr>
            <a:spLocks noGrp="1"/>
          </p:cNvSpPr>
          <p:nvPr>
            <p:ph type="sldNum" sz="quarter" idx="5"/>
          </p:nvPr>
        </p:nvSpPr>
        <p:spPr/>
        <p:txBody>
          <a:bodyPr/>
          <a:lstStyle/>
          <a:p>
            <a:fld id="{F760CD9E-D913-4CD1-93CA-74512890DE89}" type="slidenum">
              <a:rPr lang="en-GB" smtClean="0"/>
              <a:t>14</a:t>
            </a:fld>
            <a:endParaRPr lang="en-GB" dirty="0"/>
          </a:p>
        </p:txBody>
      </p:sp>
    </p:spTree>
    <p:extLst>
      <p:ext uri="{BB962C8B-B14F-4D97-AF65-F5344CB8AC3E}">
        <p14:creationId xmlns:p14="http://schemas.microsoft.com/office/powerpoint/2010/main" val="16095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721A-8485-ED8B-F514-D7B2023C1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5BEB3-DFE0-73FE-E719-AC1B8CF738D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932716-9767-9186-A7F3-EE948082F1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AB965AD-0BB3-1D53-C101-A92DBFF55885}"/>
              </a:ext>
            </a:extLst>
          </p:cNvPr>
          <p:cNvSpPr>
            <a:spLocks noGrp="1"/>
          </p:cNvSpPr>
          <p:nvPr>
            <p:ph type="sldNum" sz="quarter" idx="5"/>
          </p:nvPr>
        </p:nvSpPr>
        <p:spPr/>
        <p:txBody>
          <a:bodyPr/>
          <a:lstStyle/>
          <a:p>
            <a:fld id="{F760CD9E-D913-4CD1-93CA-74512890DE89}" type="slidenum">
              <a:rPr lang="en-GB" smtClean="0"/>
              <a:t>15</a:t>
            </a:fld>
            <a:endParaRPr lang="en-GB" dirty="0"/>
          </a:p>
        </p:txBody>
      </p:sp>
    </p:spTree>
    <p:extLst>
      <p:ext uri="{BB962C8B-B14F-4D97-AF65-F5344CB8AC3E}">
        <p14:creationId xmlns:p14="http://schemas.microsoft.com/office/powerpoint/2010/main" val="145322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51ED-930F-ECC1-263C-256563DB1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12DA-B435-D379-6FAC-372B241FE7A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83E20AF-2F93-247D-806F-4CFCB41477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DFE8B2-A3C3-6B02-3588-313A8926B001}"/>
              </a:ext>
            </a:extLst>
          </p:cNvPr>
          <p:cNvSpPr>
            <a:spLocks noGrp="1"/>
          </p:cNvSpPr>
          <p:nvPr>
            <p:ph type="sldNum" sz="quarter" idx="5"/>
          </p:nvPr>
        </p:nvSpPr>
        <p:spPr/>
        <p:txBody>
          <a:bodyPr/>
          <a:lstStyle/>
          <a:p>
            <a:fld id="{F760CD9E-D913-4CD1-93CA-74512890DE89}" type="slidenum">
              <a:rPr lang="en-GB" smtClean="0"/>
              <a:t>16</a:t>
            </a:fld>
            <a:endParaRPr lang="en-GB" dirty="0"/>
          </a:p>
        </p:txBody>
      </p:sp>
    </p:spTree>
    <p:extLst>
      <p:ext uri="{BB962C8B-B14F-4D97-AF65-F5344CB8AC3E}">
        <p14:creationId xmlns:p14="http://schemas.microsoft.com/office/powerpoint/2010/main" val="2245494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Graphic 5">
            <a:extLst>
              <a:ext uri="{FF2B5EF4-FFF2-40B4-BE49-F238E27FC236}">
                <a16:creationId xmlns:a16="http://schemas.microsoft.com/office/drawing/2014/main" id="{0D282A63-20E2-365B-C993-8DDBB07039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a:solidFill>
                  <a:schemeClr val="tx1"/>
                </a:solidFill>
                <a:latin typeface="+mn-lt"/>
                <a:cs typeface="Arial" panose="020B0604020202020204" pitchFamily="34" charset="0"/>
              </a:rPr>
              <a:t>info@pickereurope.ac.uk     </a:t>
            </a:r>
          </a:p>
          <a:p>
            <a:pPr>
              <a:spcBef>
                <a:spcPts val="0"/>
              </a:spcBef>
            </a:pPr>
            <a:r>
              <a:rPr lang="en-GB" sz="1100" b="0" dirty="0">
                <a:solidFill>
                  <a:schemeClr val="tx1"/>
                </a:solidFill>
                <a:latin typeface="+mn-lt"/>
                <a:cs typeface="Arial" panose="020B0604020202020204" pitchFamily="34" charset="0"/>
              </a:rPr>
              <a:t>https://picker.org</a:t>
            </a: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dirty="0"/>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dirty="0"/>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dirty="0"/>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nhssurveys.org/surveys/survey/04-maternity/"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https://nhssurveys.org/surveys/survey/04-maternit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hssurveys.org/surveys/survey/04-maternity/"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5.xml"/><Relationship Id="rId7" Type="http://schemas.openxmlformats.org/officeDocument/2006/relationships/slide" Target="slide33.xml"/><Relationship Id="rId12" Type="http://schemas.openxmlformats.org/officeDocument/2006/relationships/slide" Target="slide49.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slide" Target="slide21.xml"/><Relationship Id="rId11" Type="http://schemas.openxmlformats.org/officeDocument/2006/relationships/slide" Target="slide47.xml"/><Relationship Id="rId5" Type="http://schemas.openxmlformats.org/officeDocument/2006/relationships/slide" Target="slide25.xml"/><Relationship Id="rId10" Type="http://schemas.openxmlformats.org/officeDocument/2006/relationships/slide" Target="slide45.xml"/><Relationship Id="rId4" Type="http://schemas.openxmlformats.org/officeDocument/2006/relationships/slide" Target="slide40.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4.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nhssurveys.org/surveys/survey/04-maternity/year/2026/"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8.sv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nhssurveys.org/surveys/survey/04-maternity/"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hyperlink" Target="https://nhssurveys.org/survey-instructions/publicising-surveys/"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nhssurveys.org/surveys/survey/04-maternity/year/2026/" TargetMode="Externa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8" Type="http://schemas.openxmlformats.org/officeDocument/2006/relationships/hyperlink" Target="https://nhssurveys.org/survey-instructions/ethical-issues-ethics-committees-and-research-governance/" TargetMode="External"/><Relationship Id="rId13" Type="http://schemas.openxmlformats.org/officeDocument/2006/relationships/hyperlink" Target="https://nhssurveys.org/survey-instructions/entering-and-submitting-final-data/" TargetMode="External"/><Relationship Id="rId3" Type="http://schemas.openxmlformats.org/officeDocument/2006/relationships/hyperlink" Target="http://www.nhssurveys.org/usefullinks" TargetMode="External"/><Relationship Id="rId7" Type="http://schemas.openxmlformats.org/officeDocument/2006/relationships/hyperlink" Target="https://nhssurveys.org/survey-instructions/data-protection-and-confidentiality/" TargetMode="External"/><Relationship Id="rId12" Type="http://schemas.openxmlformats.org/officeDocument/2006/relationships/hyperlink" Target="https://nhssurveys.org/survey-instructions/submitting-samples/" TargetMode="External"/><Relationship Id="rId17" Type="http://schemas.openxmlformats.org/officeDocument/2006/relationships/hyperlink" Target="https://nhssurveys.org/survey-instructions/universal-glossary/" TargetMode="External"/><Relationship Id="rId2" Type="http://schemas.openxmlformats.org/officeDocument/2006/relationships/notesSlide" Target="../notesSlides/notesSlide16.xml"/><Relationship Id="rId16" Type="http://schemas.openxmlformats.org/officeDocument/2006/relationships/hyperlink" Target="https://nhssurveys.org/survey-instructions/updated-trust-level-benchmark-reports/" TargetMode="External"/><Relationship Id="rId1" Type="http://schemas.openxmlformats.org/officeDocument/2006/relationships/slideLayout" Target="../slideLayouts/slideLayout12.xml"/><Relationship Id="rId6" Type="http://schemas.openxmlformats.org/officeDocument/2006/relationships/hyperlink" Target="https://nhssurveys.org/survey-instructions/setting-up-a-project-team/" TargetMode="External"/><Relationship Id="rId11" Type="http://schemas.openxmlformats.org/officeDocument/2006/relationships/hyperlink" Target="https://nhssurveys.org/survey-instructions/implementing-the-survey-the-practicalities/" TargetMode="External"/><Relationship Id="rId5" Type="http://schemas.openxmlformats.org/officeDocument/2006/relationships/hyperlink" Target="https://nhssurveys.org/survey-instructions/patient-feedback-and-the-nhs-constitution/" TargetMode="External"/><Relationship Id="rId15" Type="http://schemas.openxmlformats.org/officeDocument/2006/relationships/hyperlink" Target="https://nhssurveys.org/survey-instructions/reporting-results/" TargetMode="External"/><Relationship Id="rId10" Type="http://schemas.openxmlformats.org/officeDocument/2006/relationships/hyperlink" Target="https://nhssurveys.org/survey-instructions/publicising-surveys/" TargetMode="External"/><Relationship Id="rId4" Type="http://schemas.openxmlformats.org/officeDocument/2006/relationships/image" Target="../media/image71.png"/><Relationship Id="rId9" Type="http://schemas.openxmlformats.org/officeDocument/2006/relationships/hyperlink" Target="https://nhssurveys.org/survey-instructions/collecting-data-from-non-english-speaking-populations/" TargetMode="External"/><Relationship Id="rId14" Type="http://schemas.openxmlformats.org/officeDocument/2006/relationships/hyperlink" Target="https://nhssurveys.org/survey-instructions/making-sense-of-the-dat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cqc.org.uk/publications/surveys/nhs-patient-survey-programme-outline-programme-publication-dates" TargetMode="Externa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hyperlink" Target="https://nhssurveys.org/surveys/survey/04-maternity/" TargetMode="Externa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4A90-FB70-C74C-FC30-6A1E634FBA94}"/>
              </a:ext>
            </a:extLst>
          </p:cNvPr>
          <p:cNvSpPr>
            <a:spLocks noGrp="1"/>
          </p:cNvSpPr>
          <p:nvPr>
            <p:ph type="ctrTitle"/>
          </p:nvPr>
        </p:nvSpPr>
        <p:spPr>
          <a:xfrm>
            <a:off x="517526" y="489480"/>
            <a:ext cx="5578474" cy="923330"/>
          </a:xfrm>
        </p:spPr>
        <p:txBody>
          <a:bodyPr/>
          <a:lstStyle/>
          <a:p>
            <a:r>
              <a:rPr lang="en-GB" noProof="0" dirty="0"/>
              <a:t>2026 Maternity Survey</a:t>
            </a:r>
            <a:br>
              <a:rPr lang="en-GB" noProof="0" dirty="0"/>
            </a:br>
            <a:r>
              <a:rPr lang="en-GB" noProof="0" dirty="0"/>
              <a:t>Trust Webinar 2</a:t>
            </a:r>
          </a:p>
        </p:txBody>
      </p:sp>
      <p:sp>
        <p:nvSpPr>
          <p:cNvPr id="3" name="Subtitle 2">
            <a:extLst>
              <a:ext uri="{FF2B5EF4-FFF2-40B4-BE49-F238E27FC236}">
                <a16:creationId xmlns:a16="http://schemas.microsoft.com/office/drawing/2014/main" id="{4E72537C-3E89-37F9-5BEB-E710A68CEF2B}"/>
              </a:ext>
            </a:extLst>
          </p:cNvPr>
          <p:cNvSpPr>
            <a:spLocks noGrp="1"/>
          </p:cNvSpPr>
          <p:nvPr>
            <p:ph type="subTitle" idx="1"/>
          </p:nvPr>
        </p:nvSpPr>
        <p:spPr/>
        <p:txBody>
          <a:bodyPr/>
          <a:lstStyle/>
          <a:p>
            <a:endParaRPr lang="en-GB" noProof="0" dirty="0"/>
          </a:p>
          <a:p>
            <a:r>
              <a:rPr lang="en-GB" noProof="0" dirty="0"/>
              <a:t>16</a:t>
            </a:r>
            <a:r>
              <a:rPr lang="en-GB" baseline="30000" noProof="0" dirty="0"/>
              <a:t>th</a:t>
            </a:r>
            <a:r>
              <a:rPr lang="en-GB" noProof="0" dirty="0"/>
              <a:t> February 2026</a:t>
            </a:r>
          </a:p>
        </p:txBody>
      </p:sp>
    </p:spTree>
    <p:extLst>
      <p:ext uri="{BB962C8B-B14F-4D97-AF65-F5344CB8AC3E}">
        <p14:creationId xmlns:p14="http://schemas.microsoft.com/office/powerpoint/2010/main" val="125208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E9068-5DF3-E810-B674-15B6E78B11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AF96B2-B646-D92E-0225-E2E3496798A7}"/>
              </a:ext>
            </a:extLst>
          </p:cNvPr>
          <p:cNvSpPr>
            <a:spLocks noGrp="1"/>
          </p:cNvSpPr>
          <p:nvPr>
            <p:ph type="title"/>
          </p:nvPr>
        </p:nvSpPr>
        <p:spPr/>
        <p:txBody>
          <a:bodyPr/>
          <a:lstStyle/>
          <a:p>
            <a:r>
              <a:rPr lang="en-GB" noProof="0" dirty="0"/>
              <a:t>Sampling variables: changes since 2025</a:t>
            </a:r>
          </a:p>
        </p:txBody>
      </p:sp>
      <p:sp>
        <p:nvSpPr>
          <p:cNvPr id="22" name="Google Shape;657;p26">
            <a:extLst>
              <a:ext uri="{FF2B5EF4-FFF2-40B4-BE49-F238E27FC236}">
                <a16:creationId xmlns:a16="http://schemas.microsoft.com/office/drawing/2014/main" id="{A855BA7E-BFFF-09F6-2CC1-C82BC1A17A79}"/>
              </a:ext>
              <a:ext uri="{C183D7F6-B498-43B3-948B-1728B52AA6E4}">
                <adec:decorative xmlns:adec="http://schemas.microsoft.com/office/drawing/2017/decorative" val="1"/>
              </a:ext>
            </a:extLst>
          </p:cNvPr>
          <p:cNvSpPr/>
          <p:nvPr/>
        </p:nvSpPr>
        <p:spPr>
          <a:xfrm>
            <a:off x="2939482" y="1864350"/>
            <a:ext cx="7468238" cy="1308400"/>
          </a:xfrm>
          <a:prstGeom prst="homePlate">
            <a:avLst>
              <a:gd name="adj" fmla="val 29403"/>
            </a:avLst>
          </a:prstGeom>
          <a:solidFill>
            <a:schemeClr val="bg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23" name="Google Shape;658;p26">
            <a:extLst>
              <a:ext uri="{FF2B5EF4-FFF2-40B4-BE49-F238E27FC236}">
                <a16:creationId xmlns:a16="http://schemas.microsoft.com/office/drawing/2014/main" id="{7E3BDECD-4CDD-4544-848F-E228A2749F4F}"/>
              </a:ext>
              <a:ext uri="{C183D7F6-B498-43B3-948B-1728B52AA6E4}">
                <adec:decorative xmlns:adec="http://schemas.microsoft.com/office/drawing/2017/decorative" val="1"/>
              </a:ext>
            </a:extLst>
          </p:cNvPr>
          <p:cNvSpPr/>
          <p:nvPr/>
        </p:nvSpPr>
        <p:spPr>
          <a:xfrm>
            <a:off x="2066914" y="1763734"/>
            <a:ext cx="1742800" cy="1509600"/>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24" name="Google Shape;659;p26">
            <a:extLst>
              <a:ext uri="{FF2B5EF4-FFF2-40B4-BE49-F238E27FC236}">
                <a16:creationId xmlns:a16="http://schemas.microsoft.com/office/drawing/2014/main" id="{C64EDAA2-6728-5EB5-7F0D-6300ACC24088}"/>
              </a:ext>
              <a:ext uri="{C183D7F6-B498-43B3-948B-1728B52AA6E4}">
                <adec:decorative xmlns:adec="http://schemas.microsoft.com/office/drawing/2017/decorative" val="1"/>
              </a:ext>
            </a:extLst>
          </p:cNvPr>
          <p:cNvSpPr/>
          <p:nvPr/>
        </p:nvSpPr>
        <p:spPr>
          <a:xfrm>
            <a:off x="2297782" y="1963733"/>
            <a:ext cx="1281200" cy="1109600"/>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25" name="Google Shape;660;p26">
            <a:extLst>
              <a:ext uri="{FF2B5EF4-FFF2-40B4-BE49-F238E27FC236}">
                <a16:creationId xmlns:a16="http://schemas.microsoft.com/office/drawing/2014/main" id="{4255CA65-E001-0DFE-66B3-6A1111416248}"/>
              </a:ext>
            </a:extLst>
          </p:cNvPr>
          <p:cNvSpPr txBox="1"/>
          <p:nvPr/>
        </p:nvSpPr>
        <p:spPr>
          <a:xfrm>
            <a:off x="3809707" y="2351122"/>
            <a:ext cx="5804302" cy="786800"/>
          </a:xfrm>
          <a:prstGeom prst="rect">
            <a:avLst/>
          </a:prstGeom>
          <a:noFill/>
          <a:ln>
            <a:noFill/>
          </a:ln>
        </p:spPr>
        <p:txBody>
          <a:bodyPr spcFirstLastPara="1" wrap="square" lIns="121900" tIns="121900" rIns="121900" bIns="121900" anchor="ctr" anchorCtr="0">
            <a:noAutofit/>
          </a:bodyPr>
          <a:lstStyle/>
          <a:p>
            <a:r>
              <a:rPr lang="en-GB" noProof="0" dirty="0">
                <a:latin typeface="+mj-lt"/>
                <a:ea typeface="Roboto"/>
                <a:cs typeface="Roboto"/>
                <a:sym typeface="Roboto"/>
              </a:rPr>
              <a:t>New format for MAT26:</a:t>
            </a:r>
            <a:r>
              <a:rPr lang="en-GB" b="1" noProof="0" dirty="0">
                <a:latin typeface="+mj-lt"/>
                <a:ea typeface="Roboto"/>
                <a:cs typeface="Roboto"/>
                <a:sym typeface="Roboto"/>
              </a:rPr>
              <a:t> </a:t>
            </a:r>
            <a:r>
              <a:rPr lang="en-GB" b="1" noProof="0" dirty="0">
                <a:solidFill>
                  <a:srgbClr val="8A2700"/>
                </a:solidFill>
                <a:latin typeface="+mj-lt"/>
                <a:ea typeface="Roboto"/>
                <a:cs typeface="Roboto"/>
                <a:sym typeface="Roboto"/>
              </a:rPr>
              <a:t>MAT26</a:t>
            </a:r>
            <a:r>
              <a:rPr lang="en-GB" b="1" noProof="0" dirty="0">
                <a:solidFill>
                  <a:srgbClr val="007B4E"/>
                </a:solidFill>
                <a:latin typeface="+mj-lt"/>
                <a:ea typeface="Roboto"/>
                <a:cs typeface="Roboto"/>
                <a:sym typeface="Roboto"/>
              </a:rPr>
              <a:t>XXX</a:t>
            </a:r>
            <a:r>
              <a:rPr lang="en-GB" b="1" noProof="0" dirty="0">
                <a:solidFill>
                  <a:srgbClr val="1E445C"/>
                </a:solidFill>
                <a:latin typeface="+mj-lt"/>
                <a:ea typeface="Roboto"/>
                <a:cs typeface="Roboto"/>
                <a:sym typeface="Roboto"/>
              </a:rPr>
              <a:t>NNNN</a:t>
            </a:r>
            <a:r>
              <a:rPr lang="en-GB" b="1" noProof="0" dirty="0">
                <a:latin typeface="+mj-lt"/>
                <a:ea typeface="Roboto"/>
                <a:cs typeface="Roboto"/>
                <a:sym typeface="Roboto"/>
              </a:rPr>
              <a:t> </a:t>
            </a:r>
          </a:p>
        </p:txBody>
      </p:sp>
      <p:sp>
        <p:nvSpPr>
          <p:cNvPr id="26" name="Google Shape;661;p26">
            <a:extLst>
              <a:ext uri="{FF2B5EF4-FFF2-40B4-BE49-F238E27FC236}">
                <a16:creationId xmlns:a16="http://schemas.microsoft.com/office/drawing/2014/main" id="{BB1850D1-669C-D71F-3DAC-224A90818F5A}"/>
              </a:ext>
            </a:extLst>
          </p:cNvPr>
          <p:cNvSpPr txBox="1"/>
          <p:nvPr/>
        </p:nvSpPr>
        <p:spPr>
          <a:xfrm>
            <a:off x="3822582" y="1959033"/>
            <a:ext cx="5804302" cy="472800"/>
          </a:xfrm>
          <a:prstGeom prst="rect">
            <a:avLst/>
          </a:prstGeom>
          <a:noFill/>
          <a:ln>
            <a:noFill/>
          </a:ln>
        </p:spPr>
        <p:txBody>
          <a:bodyPr spcFirstLastPara="1" wrap="square" lIns="121900" tIns="121900" rIns="121900" bIns="121900" anchor="ctr" anchorCtr="0">
            <a:noAutofit/>
          </a:bodyPr>
          <a:lstStyle/>
          <a:p>
            <a:r>
              <a:rPr lang="en-GB" sz="2267" noProof="0" dirty="0">
                <a:solidFill>
                  <a:schemeClr val="accent1"/>
                </a:solidFill>
                <a:latin typeface="+mj-lt"/>
                <a:ea typeface="Fira Sans Extra Condensed Medium"/>
                <a:cs typeface="Fira Sans Extra Condensed Medium"/>
                <a:sym typeface="Fira Sans Extra Condensed Medium"/>
              </a:rPr>
              <a:t>Patient Record Number (PRN)</a:t>
            </a:r>
          </a:p>
        </p:txBody>
      </p:sp>
      <p:sp>
        <p:nvSpPr>
          <p:cNvPr id="52" name="Content Placeholder 1">
            <a:extLst>
              <a:ext uri="{FF2B5EF4-FFF2-40B4-BE49-F238E27FC236}">
                <a16:creationId xmlns:a16="http://schemas.microsoft.com/office/drawing/2014/main" id="{1C231490-6065-84D8-B00F-6A1F91B140EB}"/>
              </a:ext>
            </a:extLst>
          </p:cNvPr>
          <p:cNvSpPr txBox="1">
            <a:spLocks/>
          </p:cNvSpPr>
          <p:nvPr/>
        </p:nvSpPr>
        <p:spPr>
          <a:xfrm>
            <a:off x="1101565" y="5409139"/>
            <a:ext cx="9591587" cy="4616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noProof="0" dirty="0"/>
              <a:t>For 2026, the </a:t>
            </a:r>
            <a:r>
              <a:rPr lang="en-GB" b="1" noProof="0" dirty="0">
                <a:solidFill>
                  <a:srgbClr val="1E445C"/>
                </a:solidFill>
              </a:rPr>
              <a:t>sample variables remain the same</a:t>
            </a:r>
            <a:r>
              <a:rPr lang="en-GB" noProof="0" dirty="0"/>
              <a:t>,</a:t>
            </a:r>
            <a:r>
              <a:rPr lang="en-GB" b="1" noProof="0" dirty="0">
                <a:solidFill>
                  <a:srgbClr val="1E445C"/>
                </a:solidFill>
              </a:rPr>
              <a:t> </a:t>
            </a:r>
            <a:r>
              <a:rPr lang="en-GB" noProof="0" dirty="0"/>
              <a:t>the only change is the format of the PRN.</a:t>
            </a:r>
          </a:p>
          <a:p>
            <a:pPr algn="ctr"/>
            <a:endParaRPr lang="en-GB" noProof="0" dirty="0"/>
          </a:p>
        </p:txBody>
      </p:sp>
      <p:sp>
        <p:nvSpPr>
          <p:cNvPr id="55" name="TextBox 54">
            <a:extLst>
              <a:ext uri="{FF2B5EF4-FFF2-40B4-BE49-F238E27FC236}">
                <a16:creationId xmlns:a16="http://schemas.microsoft.com/office/drawing/2014/main" id="{BE23A547-25CA-0BF5-0A4E-8174710CDEE1}"/>
              </a:ext>
            </a:extLst>
          </p:cNvPr>
          <p:cNvSpPr txBox="1"/>
          <p:nvPr/>
        </p:nvSpPr>
        <p:spPr>
          <a:xfrm>
            <a:off x="3138221" y="3429000"/>
            <a:ext cx="5518277" cy="2055306"/>
          </a:xfrm>
          <a:prstGeom prst="rect">
            <a:avLst/>
          </a:prstGeom>
          <a:noFill/>
        </p:spPr>
        <p:txBody>
          <a:bodyPr wrap="square">
            <a:spAutoFit/>
          </a:bodyPr>
          <a:lstStyle/>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noProof="0" dirty="0">
                <a:solidFill>
                  <a:srgbClr val="4A4A49"/>
                </a:solidFill>
                <a:latin typeface="Arial" panose="020B0604020202020204"/>
                <a:cs typeface="Arial" panose="020B0604020202020204" pitchFamily="34" charset="0"/>
              </a:rPr>
              <a:t>‘</a:t>
            </a:r>
            <a:r>
              <a:rPr lang="en-GB" b="1" noProof="0" dirty="0">
                <a:solidFill>
                  <a:srgbClr val="8A2700"/>
                </a:solidFill>
                <a:latin typeface="Arial" panose="020B0604020202020204"/>
                <a:cs typeface="Arial" panose="020B0604020202020204" pitchFamily="34" charset="0"/>
              </a:rPr>
              <a:t>MAT26</a:t>
            </a:r>
            <a:r>
              <a:rPr lang="en-GB" noProof="0" dirty="0">
                <a:solidFill>
                  <a:srgbClr val="4A4A49"/>
                </a:solidFill>
                <a:latin typeface="Arial" panose="020B0604020202020204"/>
                <a:cs typeface="Arial" panose="020B0604020202020204" pitchFamily="34" charset="0"/>
              </a:rPr>
              <a:t>’ = survey code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noProof="0" dirty="0">
                <a:solidFill>
                  <a:srgbClr val="4A4A49"/>
                </a:solidFill>
                <a:latin typeface="Arial" panose="020B0604020202020204"/>
                <a:ea typeface="Times New Roman" panose="02020603050405020304" pitchFamily="18" charset="0"/>
                <a:cs typeface="Arial" panose="020B0604020202020204" pitchFamily="34" charset="0"/>
              </a:rPr>
              <a:t>‘</a:t>
            </a:r>
            <a:r>
              <a:rPr lang="en-GB" b="1" noProof="0" dirty="0">
                <a:solidFill>
                  <a:srgbClr val="007B4E"/>
                </a:solidFill>
                <a:effectLst/>
                <a:latin typeface="Arial" panose="020B0604020202020204"/>
                <a:ea typeface="Times New Roman" panose="02020603050405020304" pitchFamily="18" charset="0"/>
                <a:cs typeface="Arial" panose="020B0604020202020204" pitchFamily="34" charset="0"/>
              </a:rPr>
              <a:t>XXX</a:t>
            </a:r>
            <a:r>
              <a:rPr lang="en-GB" noProof="0" dirty="0">
                <a:solidFill>
                  <a:srgbClr val="4A4A49"/>
                </a:solidFill>
                <a:effectLst/>
                <a:latin typeface="Arial" panose="020B0604020202020204"/>
                <a:ea typeface="Times New Roman" panose="02020603050405020304" pitchFamily="18" charset="0"/>
                <a:cs typeface="Arial" panose="020B0604020202020204" pitchFamily="34" charset="0"/>
              </a:rPr>
              <a:t>’ = trust code (e.g., R1H)</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noProof="0" dirty="0">
                <a:solidFill>
                  <a:srgbClr val="4A4A49"/>
                </a:solidFill>
                <a:effectLst/>
                <a:latin typeface="Arial" panose="020B0604020202020204"/>
                <a:ea typeface="Times New Roman" panose="02020603050405020304" pitchFamily="18" charset="0"/>
                <a:cs typeface="Arial" panose="020B0604020202020204" pitchFamily="34" charset="0"/>
              </a:rPr>
              <a:t>‘</a:t>
            </a:r>
            <a:r>
              <a:rPr lang="en-GB" b="1" noProof="0" dirty="0">
                <a:solidFill>
                  <a:srgbClr val="1E445C"/>
                </a:solidFill>
                <a:effectLst/>
                <a:latin typeface="Arial" panose="020B0604020202020204"/>
                <a:ea typeface="Times New Roman" panose="02020603050405020304" pitchFamily="18" charset="0"/>
                <a:cs typeface="Arial" panose="020B0604020202020204" pitchFamily="34" charset="0"/>
              </a:rPr>
              <a:t>NNNN</a:t>
            </a:r>
            <a:r>
              <a:rPr lang="en-GB" noProof="0" dirty="0">
                <a:solidFill>
                  <a:srgbClr val="4A4A49"/>
                </a:solidFill>
                <a:effectLst/>
                <a:latin typeface="Arial" panose="020B0604020202020204"/>
                <a:ea typeface="Times New Roman" panose="02020603050405020304" pitchFamily="18" charset="0"/>
                <a:cs typeface="Arial" panose="020B0604020202020204" pitchFamily="34" charset="0"/>
              </a:rPr>
              <a:t>’ = </a:t>
            </a:r>
            <a:r>
              <a:rPr lang="en-GB" noProof="0" dirty="0">
                <a:solidFill>
                  <a:srgbClr val="4A4A49"/>
                </a:solidFill>
                <a:latin typeface="Arial" panose="020B0604020202020204"/>
                <a:ea typeface="Times New Roman" panose="02020603050405020304" pitchFamily="18" charset="0"/>
                <a:cs typeface="Arial" panose="020B0604020202020204" pitchFamily="34" charset="0"/>
              </a:rPr>
              <a:t>assigned record number (e.g., 0001)</a:t>
            </a:r>
          </a:p>
          <a:p>
            <a:pPr marL="342900" lvl="1" indent="-342900">
              <a:lnSpc>
                <a:spcPct val="114000"/>
              </a:lnSpc>
              <a:spcBef>
                <a:spcPts val="800"/>
              </a:spcBef>
              <a:buClr>
                <a:srgbClr val="1E445C"/>
              </a:buClr>
              <a:buSzPct val="85000"/>
              <a:buFont typeface="Wingdings" panose="05000000000000000000" pitchFamily="2" charset="2"/>
              <a:buChar char="¡"/>
              <a:defRPr/>
            </a:pPr>
            <a:r>
              <a:rPr lang="en-GB" noProof="0" dirty="0">
                <a:solidFill>
                  <a:srgbClr val="4A4A49"/>
                </a:solidFill>
                <a:effectLst/>
                <a:latin typeface="Arial" panose="020B0604020202020204"/>
                <a:ea typeface="Times New Roman" panose="02020603050405020304" pitchFamily="18" charset="0"/>
                <a:cs typeface="Arial" panose="020B0604020202020204" pitchFamily="34" charset="0"/>
              </a:rPr>
              <a:t>For example: </a:t>
            </a:r>
            <a:r>
              <a:rPr lang="en-GB" noProof="0" dirty="0">
                <a:solidFill>
                  <a:srgbClr val="8A2700"/>
                </a:solidFill>
                <a:ea typeface="Roboto"/>
                <a:cs typeface="Roboto"/>
                <a:sym typeface="Roboto"/>
              </a:rPr>
              <a:t>MAT26</a:t>
            </a:r>
            <a:r>
              <a:rPr lang="en-GB" noProof="0" dirty="0">
                <a:solidFill>
                  <a:srgbClr val="007B4E"/>
                </a:solidFill>
                <a:ea typeface="Roboto"/>
                <a:cs typeface="Roboto"/>
                <a:sym typeface="Roboto"/>
              </a:rPr>
              <a:t>R1H</a:t>
            </a:r>
            <a:r>
              <a:rPr lang="en-GB" noProof="0" dirty="0">
                <a:solidFill>
                  <a:srgbClr val="1E445C"/>
                </a:solidFill>
                <a:ea typeface="Roboto"/>
                <a:cs typeface="Roboto"/>
                <a:sym typeface="Roboto"/>
              </a:rPr>
              <a:t>0001</a:t>
            </a:r>
            <a:endParaRPr lang="en-GB" noProof="0" dirty="0">
              <a:solidFill>
                <a:srgbClr val="1E445C"/>
              </a:solidFill>
              <a:effectLst/>
              <a:latin typeface="Arial" panose="020B0604020202020204"/>
              <a:ea typeface="Times New Roman" panose="02020603050405020304" pitchFamily="18" charset="0"/>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endParaRPr lang="en-GB" noProof="0" dirty="0">
              <a:solidFill>
                <a:srgbClr val="4D4639"/>
              </a:solidFill>
              <a:effectLst/>
              <a:latin typeface="Arial" panose="020B0604020202020204" pitchFamily="34" charset="0"/>
              <a:ea typeface="Times New Roman" panose="02020603050405020304" pitchFamily="18" charset="0"/>
            </a:endParaRPr>
          </a:p>
        </p:txBody>
      </p:sp>
      <p:pic>
        <p:nvPicPr>
          <p:cNvPr id="57" name="Graphic 56" descr="Document with solid fill">
            <a:extLst>
              <a:ext uri="{FF2B5EF4-FFF2-40B4-BE49-F238E27FC236}">
                <a16:creationId xmlns:a16="http://schemas.microsoft.com/office/drawing/2014/main" id="{40A61D27-B64B-19A9-54DD-AA29838AD2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1114" y="2087164"/>
            <a:ext cx="914400" cy="914400"/>
          </a:xfrm>
          <a:prstGeom prst="rect">
            <a:avLst/>
          </a:prstGeom>
        </p:spPr>
      </p:pic>
    </p:spTree>
    <p:extLst>
      <p:ext uri="{BB962C8B-B14F-4D97-AF65-F5344CB8AC3E}">
        <p14:creationId xmlns:p14="http://schemas.microsoft.com/office/powerpoint/2010/main" val="410360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8119-E066-E7B9-E2F9-8A307AC1AE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41A1E-CDD6-915B-2EA0-25A42F6FB0F4}"/>
              </a:ext>
            </a:extLst>
          </p:cNvPr>
          <p:cNvSpPr>
            <a:spLocks noGrp="1"/>
          </p:cNvSpPr>
          <p:nvPr>
            <p:ph idx="1"/>
          </p:nvPr>
        </p:nvSpPr>
        <p:spPr>
          <a:xfrm>
            <a:off x="516834" y="1271246"/>
            <a:ext cx="11156053" cy="461666"/>
          </a:xfrm>
        </p:spPr>
        <p:txBody>
          <a:bodyPr/>
          <a:lstStyle/>
          <a:p>
            <a:pPr lvl="0"/>
            <a:r>
              <a:rPr lang="en-GB" noProof="0" dirty="0"/>
              <a:t>In 2024, the Neonatal care variable was added:</a:t>
            </a:r>
          </a:p>
        </p:txBody>
      </p:sp>
      <p:sp>
        <p:nvSpPr>
          <p:cNvPr id="3" name="Title 2">
            <a:extLst>
              <a:ext uri="{FF2B5EF4-FFF2-40B4-BE49-F238E27FC236}">
                <a16:creationId xmlns:a16="http://schemas.microsoft.com/office/drawing/2014/main" id="{3D9C10A6-D423-B3FD-BBFB-023B717B0B3C}"/>
              </a:ext>
            </a:extLst>
          </p:cNvPr>
          <p:cNvSpPr>
            <a:spLocks noGrp="1"/>
          </p:cNvSpPr>
          <p:nvPr>
            <p:ph type="title"/>
          </p:nvPr>
        </p:nvSpPr>
        <p:spPr/>
        <p:txBody>
          <a:bodyPr/>
          <a:lstStyle/>
          <a:p>
            <a:r>
              <a:rPr lang="en-GB" noProof="0" dirty="0"/>
              <a:t>Neonatal care variable: discussion</a:t>
            </a:r>
          </a:p>
        </p:txBody>
      </p:sp>
      <p:grpSp>
        <p:nvGrpSpPr>
          <p:cNvPr id="79" name="Google Shape;656;p26">
            <a:extLst>
              <a:ext uri="{FF2B5EF4-FFF2-40B4-BE49-F238E27FC236}">
                <a16:creationId xmlns:a16="http://schemas.microsoft.com/office/drawing/2014/main" id="{D9AAC9CA-73A6-4CCC-AF6F-168442C27F47}"/>
              </a:ext>
            </a:extLst>
          </p:cNvPr>
          <p:cNvGrpSpPr/>
          <p:nvPr/>
        </p:nvGrpSpPr>
        <p:grpSpPr>
          <a:xfrm>
            <a:off x="516834" y="1781534"/>
            <a:ext cx="4938568" cy="1509600"/>
            <a:chOff x="710274" y="1456476"/>
            <a:chExt cx="3703926" cy="1132200"/>
          </a:xfrm>
        </p:grpSpPr>
        <p:sp>
          <p:nvSpPr>
            <p:cNvPr id="80" name="Google Shape;657;p26">
              <a:extLst>
                <a:ext uri="{FF2B5EF4-FFF2-40B4-BE49-F238E27FC236}">
                  <a16:creationId xmlns:a16="http://schemas.microsoft.com/office/drawing/2014/main" id="{667DCC0E-9354-1B2E-862B-154F3087A7C6}"/>
                </a:ext>
              </a:extLst>
            </p:cNvPr>
            <p:cNvSpPr/>
            <p:nvPr/>
          </p:nvSpPr>
          <p:spPr>
            <a:xfrm>
              <a:off x="1364700" y="1531938"/>
              <a:ext cx="3049500" cy="981300"/>
            </a:xfrm>
            <a:prstGeom prst="homePlate">
              <a:avLst>
                <a:gd name="adj" fmla="val 29403"/>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81" name="Google Shape;658;p26">
              <a:extLst>
                <a:ext uri="{FF2B5EF4-FFF2-40B4-BE49-F238E27FC236}">
                  <a16:creationId xmlns:a16="http://schemas.microsoft.com/office/drawing/2014/main" id="{69273F62-389B-BFD6-8B90-3BC784F0D949}"/>
                </a:ext>
              </a:extLst>
            </p:cNvPr>
            <p:cNvSpPr/>
            <p:nvPr/>
          </p:nvSpPr>
          <p:spPr>
            <a:xfrm>
              <a:off x="710274" y="1456476"/>
              <a:ext cx="1307100" cy="1132200"/>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82" name="Google Shape;659;p26">
              <a:extLst>
                <a:ext uri="{FF2B5EF4-FFF2-40B4-BE49-F238E27FC236}">
                  <a16:creationId xmlns:a16="http://schemas.microsoft.com/office/drawing/2014/main" id="{8E5F105C-6337-689E-F918-F52102C4DB44}"/>
                </a:ext>
              </a:extLst>
            </p:cNvPr>
            <p:cNvSpPr/>
            <p:nvPr/>
          </p:nvSpPr>
          <p:spPr>
            <a:xfrm>
              <a:off x="883425" y="1606475"/>
              <a:ext cx="960900" cy="832200"/>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83" name="Google Shape;660;p26">
              <a:extLst>
                <a:ext uri="{FF2B5EF4-FFF2-40B4-BE49-F238E27FC236}">
                  <a16:creationId xmlns:a16="http://schemas.microsoft.com/office/drawing/2014/main" id="{26392212-0236-FF11-EF79-68B7D34E9AC1}"/>
                </a:ext>
              </a:extLst>
            </p:cNvPr>
            <p:cNvSpPr txBox="1"/>
            <p:nvPr/>
          </p:nvSpPr>
          <p:spPr>
            <a:xfrm>
              <a:off x="2017369" y="1897017"/>
              <a:ext cx="2297774" cy="590100"/>
            </a:xfrm>
            <a:prstGeom prst="rect">
              <a:avLst/>
            </a:prstGeom>
            <a:noFill/>
            <a:ln>
              <a:noFill/>
            </a:ln>
          </p:spPr>
          <p:txBody>
            <a:bodyPr spcFirstLastPara="1" wrap="square" lIns="121900" tIns="121900" rIns="121900" bIns="121900" anchor="ctr" anchorCtr="0">
              <a:noAutofit/>
            </a:bodyPr>
            <a:lstStyle/>
            <a:p>
              <a:r>
                <a:rPr lang="en-GB" sz="1600" noProof="0" dirty="0">
                  <a:latin typeface="+mj-lt"/>
                  <a:ea typeface="Roboto"/>
                  <a:cs typeface="Roboto"/>
                  <a:sym typeface="Roboto"/>
                </a:rPr>
                <a:t>Record if a service user’s baby received neonatal care and if so, in which unit. </a:t>
              </a:r>
            </a:p>
          </p:txBody>
        </p:sp>
        <p:sp>
          <p:nvSpPr>
            <p:cNvPr id="84" name="Google Shape;661;p26">
              <a:extLst>
                <a:ext uri="{FF2B5EF4-FFF2-40B4-BE49-F238E27FC236}">
                  <a16:creationId xmlns:a16="http://schemas.microsoft.com/office/drawing/2014/main" id="{6F826DD0-A7DC-A5A2-96E9-0C0C4C8B1BC0}"/>
                </a:ext>
              </a:extLst>
            </p:cNvPr>
            <p:cNvSpPr txBox="1"/>
            <p:nvPr/>
          </p:nvSpPr>
          <p:spPr>
            <a:xfrm>
              <a:off x="2027025" y="1602950"/>
              <a:ext cx="2079600" cy="354600"/>
            </a:xfrm>
            <a:prstGeom prst="rect">
              <a:avLst/>
            </a:prstGeom>
            <a:noFill/>
            <a:ln>
              <a:noFill/>
            </a:ln>
          </p:spPr>
          <p:txBody>
            <a:bodyPr spcFirstLastPara="1" wrap="square" lIns="121900" tIns="121900" rIns="121900" bIns="121900" anchor="ctr" anchorCtr="0">
              <a:noAutofit/>
            </a:bodyPr>
            <a:lstStyle/>
            <a:p>
              <a:r>
                <a:rPr lang="en-GB" sz="2267" noProof="0" dirty="0">
                  <a:solidFill>
                    <a:schemeClr val="accent1"/>
                  </a:solidFill>
                  <a:latin typeface="+mj-lt"/>
                  <a:ea typeface="Fira Sans Extra Condensed Medium"/>
                  <a:cs typeface="Fira Sans Extra Condensed Medium"/>
                  <a:sym typeface="Fira Sans Extra Condensed Medium"/>
                </a:rPr>
                <a:t>Neonatal care</a:t>
              </a:r>
            </a:p>
          </p:txBody>
        </p:sp>
      </p:grpSp>
      <p:pic>
        <p:nvPicPr>
          <p:cNvPr id="131" name="Graphic 130" descr="Baby outline">
            <a:extLst>
              <a:ext uri="{FF2B5EF4-FFF2-40B4-BE49-F238E27FC236}">
                <a16:creationId xmlns:a16="http://schemas.microsoft.com/office/drawing/2014/main" id="{B5C5AECF-9F8D-576C-9655-843F94A33D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260" y="2047868"/>
            <a:ext cx="914400" cy="914400"/>
          </a:xfrm>
          <a:prstGeom prst="rect">
            <a:avLst/>
          </a:prstGeom>
        </p:spPr>
      </p:pic>
      <p:sp>
        <p:nvSpPr>
          <p:cNvPr id="6" name="TextBox 5">
            <a:extLst>
              <a:ext uri="{FF2B5EF4-FFF2-40B4-BE49-F238E27FC236}">
                <a16:creationId xmlns:a16="http://schemas.microsoft.com/office/drawing/2014/main" id="{50DCA727-369C-C1B8-AC59-54D80A463A00}"/>
              </a:ext>
            </a:extLst>
          </p:cNvPr>
          <p:cNvSpPr txBox="1"/>
          <p:nvPr/>
        </p:nvSpPr>
        <p:spPr>
          <a:xfrm>
            <a:off x="480173" y="4925468"/>
            <a:ext cx="5518277" cy="1116203"/>
          </a:xfrm>
          <a:prstGeom prst="rect">
            <a:avLst/>
          </a:prstGeom>
          <a:noFill/>
        </p:spPr>
        <p:txBody>
          <a:bodyPr wrap="square">
            <a:spAutoFit/>
          </a:bodyPr>
          <a:lstStyle/>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1E445C"/>
                </a:solidFill>
                <a:effectLst/>
                <a:uLnTx/>
                <a:uFillTx/>
                <a:latin typeface="Arial" panose="020B0604020202020204"/>
                <a:ea typeface="+mn-ea"/>
                <a:cs typeface="Arial" panose="020B0604020202020204" pitchFamily="34" charset="0"/>
              </a:rPr>
              <a:t>Is the </a:t>
            </a:r>
            <a:r>
              <a:rPr kumimoji="0" lang="en-GB" sz="1600" i="0" u="none" strike="noStrike" kern="1200" cap="none" spc="0" normalizeH="0" baseline="0" noProof="0" dirty="0">
                <a:ln>
                  <a:noFill/>
                </a:ln>
                <a:solidFill>
                  <a:srgbClr val="1E445C"/>
                </a:solidFill>
                <a:effectLst/>
                <a:uLnTx/>
                <a:uFillTx/>
                <a:latin typeface="Arial" panose="020B0604020202020204"/>
                <a:ea typeface="+mn-ea"/>
                <a:cs typeface="Arial" panose="020B0604020202020204" pitchFamily="34" charset="0"/>
              </a:rPr>
              <a:t>coding</a:t>
            </a:r>
            <a:r>
              <a:rPr kumimoji="0" lang="en-GB" sz="1600" b="0" i="0" u="none" strike="noStrike" kern="1200" cap="none" spc="0" normalizeH="0" baseline="0" noProof="0" dirty="0">
                <a:ln>
                  <a:noFill/>
                </a:ln>
                <a:solidFill>
                  <a:srgbClr val="1E445C"/>
                </a:solidFill>
                <a:effectLst/>
                <a:uLnTx/>
                <a:uFillTx/>
                <a:latin typeface="Arial" panose="020B0604020202020204"/>
                <a:ea typeface="+mn-ea"/>
                <a:cs typeface="Arial" panose="020B0604020202020204" pitchFamily="34" charset="0"/>
              </a:rPr>
              <a:t> easy to understand?</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600" noProof="0" dirty="0">
                <a:solidFill>
                  <a:srgbClr val="1E445C"/>
                </a:solidFill>
                <a:latin typeface="Arial" panose="020B0604020202020204"/>
                <a:cs typeface="Arial" panose="020B0604020202020204" pitchFamily="34" charset="0"/>
              </a:rPr>
              <a:t>Is the coding feasible / achievable?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600" noProof="0" dirty="0">
                <a:solidFill>
                  <a:srgbClr val="1E445C"/>
                </a:solidFill>
                <a:effectLst/>
                <a:latin typeface="Arial" panose="020B0604020202020204"/>
                <a:ea typeface="Times New Roman" panose="02020603050405020304" pitchFamily="18" charset="0"/>
                <a:cs typeface="Arial" panose="020B0604020202020204" pitchFamily="34" charset="0"/>
              </a:rPr>
              <a:t>Do we need al</a:t>
            </a:r>
            <a:r>
              <a:rPr lang="en-GB" sz="1600" noProof="0" dirty="0">
                <a:solidFill>
                  <a:srgbClr val="1E445C"/>
                </a:solidFill>
                <a:latin typeface="Arial" panose="020B0604020202020204"/>
                <a:ea typeface="Times New Roman" panose="02020603050405020304" pitchFamily="18" charset="0"/>
                <a:cs typeface="Arial" panose="020B0604020202020204" pitchFamily="34" charset="0"/>
              </a:rPr>
              <a:t>l the codes, or could they be simplified?</a:t>
            </a:r>
            <a:endParaRPr lang="en-GB" sz="1600" noProof="0" dirty="0">
              <a:solidFill>
                <a:srgbClr val="1E445C"/>
              </a:solidFill>
              <a:effectLst/>
              <a:latin typeface="Arial" panose="020B0604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FD394A22-0C99-3070-50D5-A59DBFFDCD49}"/>
              </a:ext>
            </a:extLst>
          </p:cNvPr>
          <p:cNvSpPr txBox="1"/>
          <p:nvPr/>
        </p:nvSpPr>
        <p:spPr>
          <a:xfrm>
            <a:off x="6193551" y="1169414"/>
            <a:ext cx="5326720" cy="4826449"/>
          </a:xfrm>
          <a:prstGeom prst="rect">
            <a:avLst/>
          </a:prstGeom>
          <a:solidFill>
            <a:schemeClr val="bg1"/>
          </a:solidFill>
          <a:ln>
            <a:solidFill>
              <a:srgbClr val="1E445C"/>
            </a:solidFill>
          </a:ln>
        </p:spPr>
        <p:txBody>
          <a:bodyPr wrap="square">
            <a:spAutoFit/>
          </a:bodyPr>
          <a:lstStyle/>
          <a:p>
            <a:pPr lvl="0">
              <a:lnSpc>
                <a:spcPct val="115000"/>
              </a:lnSpc>
              <a:spcBef>
                <a:spcPts val="600"/>
              </a:spcBef>
              <a:spcAft>
                <a:spcPts val="800"/>
              </a:spcAft>
              <a:buClr>
                <a:srgbClr val="007B4E"/>
              </a:buClr>
              <a:buSzPts val="1200"/>
            </a:pPr>
            <a:r>
              <a:rPr lang="en-GB" sz="1600" b="1" u="sng" noProof="0" dirty="0">
                <a:solidFill>
                  <a:srgbClr val="1E445C"/>
                </a:solidFill>
                <a:latin typeface="Arial" panose="020B0604020202020204" pitchFamily="34" charset="0"/>
                <a:ea typeface="Times New Roman" panose="02020603050405020304" pitchFamily="18" charset="0"/>
              </a:rPr>
              <a:t>Coding in the sample construction spreadsheet:</a:t>
            </a:r>
            <a:endParaRPr lang="en-GB" sz="1600" b="1" u="sng" noProof="0" dirty="0">
              <a:solidFill>
                <a:srgbClr val="1E445C"/>
              </a:solidFill>
              <a:effectLst/>
              <a:latin typeface="Arial" panose="020B0604020202020204" pitchFamily="34" charset="0"/>
              <a:ea typeface="Times New Roman" panose="02020603050405020304" pitchFamily="18" charset="0"/>
            </a:endParaRPr>
          </a:p>
          <a:p>
            <a:pPr lvl="0">
              <a:lnSpc>
                <a:spcPct val="115000"/>
              </a:lnSpc>
              <a:spcBef>
                <a:spcPts val="600"/>
              </a:spcBef>
              <a:spcAft>
                <a:spcPts val="800"/>
              </a:spcAft>
              <a:buClr>
                <a:srgbClr val="007B4E"/>
              </a:buClr>
              <a:buSzPts val="1200"/>
            </a:pPr>
            <a:r>
              <a:rPr lang="en-GB" sz="1600" noProof="0" dirty="0">
                <a:solidFill>
                  <a:srgbClr val="1E445C"/>
                </a:solidFill>
                <a:effectLst/>
                <a:latin typeface="Arial" panose="020B0604020202020204" pitchFamily="34" charset="0"/>
                <a:ea typeface="Times New Roman" panose="02020603050405020304" pitchFamily="18" charset="0"/>
              </a:rPr>
              <a:t>1 = NICU</a:t>
            </a:r>
            <a:r>
              <a:rPr lang="en-GB" sz="1600" noProof="0" dirty="0">
                <a:solidFill>
                  <a:srgbClr val="1E445C"/>
                </a:solidFill>
                <a:latin typeface="Arial" panose="020B0604020202020204" pitchFamily="34" charset="0"/>
                <a:ea typeface="Times New Roman" panose="02020603050405020304" pitchFamily="18" charset="0"/>
              </a:rPr>
              <a:t>        </a:t>
            </a:r>
            <a:r>
              <a:rPr lang="en-GB" sz="1600" noProof="0" dirty="0">
                <a:solidFill>
                  <a:srgbClr val="1E445C"/>
                </a:solidFill>
                <a:effectLst/>
                <a:latin typeface="Arial" panose="020B0604020202020204" pitchFamily="34" charset="0"/>
                <a:ea typeface="Times New Roman" panose="02020603050405020304" pitchFamily="18" charset="0"/>
              </a:rPr>
              <a:t>2 = SCBU</a:t>
            </a:r>
            <a:r>
              <a:rPr lang="en-GB" sz="1600" noProof="0" dirty="0">
                <a:solidFill>
                  <a:srgbClr val="1E445C"/>
                </a:solidFill>
                <a:latin typeface="Arial" panose="020B0604020202020204" pitchFamily="34" charset="0"/>
                <a:ea typeface="Times New Roman" panose="02020603050405020304" pitchFamily="18" charset="0"/>
              </a:rPr>
              <a:t>       </a:t>
            </a:r>
            <a:r>
              <a:rPr lang="en-GB" sz="1600" noProof="0" dirty="0">
                <a:solidFill>
                  <a:srgbClr val="1E445C"/>
                </a:solidFill>
                <a:effectLst/>
                <a:latin typeface="Arial" panose="020B0604020202020204" pitchFamily="34" charset="0"/>
                <a:ea typeface="Times New Roman" panose="02020603050405020304" pitchFamily="18" charset="0"/>
              </a:rPr>
              <a:t>3 = LNU</a:t>
            </a:r>
          </a:p>
          <a:p>
            <a:pPr lvl="0">
              <a:lnSpc>
                <a:spcPct val="115000"/>
              </a:lnSpc>
              <a:spcBef>
                <a:spcPts val="600"/>
              </a:spcBef>
              <a:spcAft>
                <a:spcPts val="800"/>
              </a:spcAft>
              <a:buClr>
                <a:srgbClr val="007B4E"/>
              </a:buClr>
              <a:buSzPts val="1200"/>
            </a:pPr>
            <a:r>
              <a:rPr lang="en-GB" sz="1600" noProof="0" dirty="0">
                <a:solidFill>
                  <a:srgbClr val="1E445C"/>
                </a:solidFill>
                <a:effectLst/>
                <a:latin typeface="Arial" panose="020B0604020202020204" pitchFamily="34" charset="0"/>
                <a:ea typeface="Times New Roman" panose="02020603050405020304" pitchFamily="18" charset="0"/>
              </a:rPr>
              <a:t>4 = Transitional care (babies are admitted to transitional care for treatments such as mild jaundice, feeding problems, being kept warm)</a:t>
            </a:r>
          </a:p>
          <a:p>
            <a:pPr lvl="0">
              <a:lnSpc>
                <a:spcPct val="115000"/>
              </a:lnSpc>
              <a:spcBef>
                <a:spcPts val="600"/>
              </a:spcBef>
              <a:spcAft>
                <a:spcPts val="800"/>
              </a:spcAft>
              <a:buClr>
                <a:srgbClr val="007B4E"/>
              </a:buClr>
              <a:buSzPts val="1200"/>
            </a:pPr>
            <a:r>
              <a:rPr lang="en-GB" sz="1600" noProof="0" dirty="0">
                <a:solidFill>
                  <a:srgbClr val="1E445C"/>
                </a:solidFill>
                <a:effectLst/>
                <a:latin typeface="Arial" panose="020B0604020202020204" pitchFamily="34" charset="0"/>
                <a:ea typeface="Times New Roman" panose="02020603050405020304" pitchFamily="18" charset="0"/>
              </a:rPr>
              <a:t>5 = Outreach (babies who receive additional specialist care at home e.g., home oxygen, feeding problems/poor weight gain, complex medication regimes)</a:t>
            </a:r>
          </a:p>
          <a:p>
            <a:pPr lvl="0">
              <a:lnSpc>
                <a:spcPct val="115000"/>
              </a:lnSpc>
              <a:spcBef>
                <a:spcPts val="600"/>
              </a:spcBef>
              <a:spcAft>
                <a:spcPts val="800"/>
              </a:spcAft>
              <a:buClr>
                <a:srgbClr val="007B4E"/>
              </a:buClr>
              <a:buSzPts val="1200"/>
            </a:pPr>
            <a:r>
              <a:rPr lang="en-GB" sz="1600" noProof="0" dirty="0">
                <a:solidFill>
                  <a:srgbClr val="1E445C"/>
                </a:solidFill>
                <a:effectLst/>
                <a:latin typeface="Arial" panose="020B0604020202020204" pitchFamily="34" charset="0"/>
                <a:ea typeface="Times New Roman" panose="02020603050405020304" pitchFamily="18" charset="0"/>
              </a:rPr>
              <a:t>6 = Baby received neonatal care in multiple units (babies who received neonatal care in more than one unit, e.g. NICU, SCBU, LNU, transitional, and outreach care)</a:t>
            </a:r>
          </a:p>
          <a:p>
            <a:pPr lvl="0">
              <a:lnSpc>
                <a:spcPct val="115000"/>
              </a:lnSpc>
              <a:spcBef>
                <a:spcPts val="600"/>
              </a:spcBef>
              <a:spcAft>
                <a:spcPts val="800"/>
              </a:spcAft>
              <a:buClr>
                <a:srgbClr val="007B4E"/>
              </a:buClr>
              <a:buSzPts val="1200"/>
            </a:pPr>
            <a:r>
              <a:rPr lang="en-GB" sz="1600" noProof="0" dirty="0">
                <a:solidFill>
                  <a:srgbClr val="1E445C"/>
                </a:solidFill>
                <a:effectLst/>
                <a:latin typeface="Arial" panose="020B0604020202020204" pitchFamily="34" charset="0"/>
                <a:ea typeface="Times New Roman" panose="02020603050405020304" pitchFamily="18" charset="0"/>
              </a:rPr>
              <a:t>7 = Baby did not receive neonatal care</a:t>
            </a:r>
          </a:p>
          <a:p>
            <a:pPr lvl="0">
              <a:lnSpc>
                <a:spcPct val="115000"/>
              </a:lnSpc>
              <a:spcBef>
                <a:spcPts val="600"/>
              </a:spcBef>
              <a:spcAft>
                <a:spcPts val="800"/>
              </a:spcAft>
              <a:buClr>
                <a:srgbClr val="007B4E"/>
              </a:buClr>
              <a:buSzPts val="1200"/>
            </a:pPr>
            <a:r>
              <a:rPr lang="en-GB" sz="1600" noProof="0" dirty="0">
                <a:solidFill>
                  <a:srgbClr val="1E445C"/>
                </a:solidFill>
                <a:effectLst/>
                <a:latin typeface="Arial" panose="020B0604020202020204" pitchFamily="34" charset="0"/>
                <a:ea typeface="Times New Roman" panose="02020603050405020304" pitchFamily="18" charset="0"/>
              </a:rPr>
              <a:t>8 = Not known</a:t>
            </a:r>
          </a:p>
        </p:txBody>
      </p:sp>
      <p:grpSp>
        <p:nvGrpSpPr>
          <p:cNvPr id="9" name="Google Shape;662;p26">
            <a:extLst>
              <a:ext uri="{FF2B5EF4-FFF2-40B4-BE49-F238E27FC236}">
                <a16:creationId xmlns:a16="http://schemas.microsoft.com/office/drawing/2014/main" id="{7A6419B4-88CE-A85F-A30F-89309333D4D1}"/>
              </a:ext>
            </a:extLst>
          </p:cNvPr>
          <p:cNvGrpSpPr/>
          <p:nvPr/>
        </p:nvGrpSpPr>
        <p:grpSpPr>
          <a:xfrm>
            <a:off x="2367947" y="3582639"/>
            <a:ext cx="1385966" cy="1185737"/>
            <a:chOff x="710274" y="3077051"/>
            <a:chExt cx="1307100" cy="1132200"/>
          </a:xfrm>
        </p:grpSpPr>
        <p:sp>
          <p:nvSpPr>
            <p:cNvPr id="10" name="Google Shape;664;p26">
              <a:extLst>
                <a:ext uri="{FF2B5EF4-FFF2-40B4-BE49-F238E27FC236}">
                  <a16:creationId xmlns:a16="http://schemas.microsoft.com/office/drawing/2014/main" id="{5D94815C-CFD2-BAB0-5E0E-DA2829BA5A76}"/>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11" name="Google Shape;665;p26">
              <a:extLst>
                <a:ext uri="{FF2B5EF4-FFF2-40B4-BE49-F238E27FC236}">
                  <a16:creationId xmlns:a16="http://schemas.microsoft.com/office/drawing/2014/main" id="{B83B7BD5-908C-D604-C97E-21BE6D8027D2}"/>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grpSp>
      <p:pic>
        <p:nvPicPr>
          <p:cNvPr id="14" name="Graphic 13" descr="Customer review outline">
            <a:extLst>
              <a:ext uri="{FF2B5EF4-FFF2-40B4-BE49-F238E27FC236}">
                <a16:creationId xmlns:a16="http://schemas.microsoft.com/office/drawing/2014/main" id="{097EC65A-A10A-61F7-8D9C-0FDA4B46B5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13105" y="3827681"/>
            <a:ext cx="695650" cy="695650"/>
          </a:xfrm>
          <a:prstGeom prst="rect">
            <a:avLst/>
          </a:prstGeom>
        </p:spPr>
      </p:pic>
    </p:spTree>
    <p:extLst>
      <p:ext uri="{BB962C8B-B14F-4D97-AF65-F5344CB8AC3E}">
        <p14:creationId xmlns:p14="http://schemas.microsoft.com/office/powerpoint/2010/main" val="85829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DD8D-C08A-7792-D575-0B2B7CD558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E042BF-6501-F431-DDDE-11457D4C80FD}"/>
              </a:ext>
            </a:extLst>
          </p:cNvPr>
          <p:cNvSpPr>
            <a:spLocks noGrp="1"/>
          </p:cNvSpPr>
          <p:nvPr>
            <p:ph type="title"/>
          </p:nvPr>
        </p:nvSpPr>
        <p:spPr/>
        <p:txBody>
          <a:bodyPr/>
          <a:lstStyle/>
          <a:p>
            <a:r>
              <a:rPr lang="en-GB" noProof="0" dirty="0"/>
              <a:t>Contact approach</a:t>
            </a:r>
          </a:p>
        </p:txBody>
      </p:sp>
      <p:graphicFrame>
        <p:nvGraphicFramePr>
          <p:cNvPr id="6" name="Table 5">
            <a:extLst>
              <a:ext uri="{FF2B5EF4-FFF2-40B4-BE49-F238E27FC236}">
                <a16:creationId xmlns:a16="http://schemas.microsoft.com/office/drawing/2014/main" id="{E9B36DDC-7087-0045-5913-204252078E18}"/>
              </a:ext>
            </a:extLst>
          </p:cNvPr>
          <p:cNvGraphicFramePr>
            <a:graphicFrameLocks noGrp="1"/>
          </p:cNvGraphicFramePr>
          <p:nvPr>
            <p:extLst>
              <p:ext uri="{D42A27DB-BD31-4B8C-83A1-F6EECF244321}">
                <p14:modId xmlns:p14="http://schemas.microsoft.com/office/powerpoint/2010/main" val="1058610211"/>
              </p:ext>
            </p:extLst>
          </p:nvPr>
        </p:nvGraphicFramePr>
        <p:xfrm>
          <a:off x="517523" y="1017002"/>
          <a:ext cx="11021333" cy="4425407"/>
        </p:xfrm>
        <a:graphic>
          <a:graphicData uri="http://schemas.openxmlformats.org/drawingml/2006/table">
            <a:tbl>
              <a:tblPr firstRow="1" firstCol="1" bandRow="1"/>
              <a:tblGrid>
                <a:gridCol w="1210464">
                  <a:extLst>
                    <a:ext uri="{9D8B030D-6E8A-4147-A177-3AD203B41FA5}">
                      <a16:colId xmlns:a16="http://schemas.microsoft.com/office/drawing/2014/main" val="3274009766"/>
                    </a:ext>
                  </a:extLst>
                </a:gridCol>
                <a:gridCol w="1200270">
                  <a:extLst>
                    <a:ext uri="{9D8B030D-6E8A-4147-A177-3AD203B41FA5}">
                      <a16:colId xmlns:a16="http://schemas.microsoft.com/office/drawing/2014/main" val="2890975409"/>
                    </a:ext>
                  </a:extLst>
                </a:gridCol>
                <a:gridCol w="5206867">
                  <a:extLst>
                    <a:ext uri="{9D8B030D-6E8A-4147-A177-3AD203B41FA5}">
                      <a16:colId xmlns:a16="http://schemas.microsoft.com/office/drawing/2014/main" val="1591138340"/>
                    </a:ext>
                  </a:extLst>
                </a:gridCol>
                <a:gridCol w="3403732">
                  <a:extLst>
                    <a:ext uri="{9D8B030D-6E8A-4147-A177-3AD203B41FA5}">
                      <a16:colId xmlns:a16="http://schemas.microsoft.com/office/drawing/2014/main" val="117625817"/>
                    </a:ext>
                  </a:extLst>
                </a:gridCol>
              </a:tblGrid>
              <a:tr h="517685">
                <a:tc>
                  <a:txBody>
                    <a:bodyPr/>
                    <a:lstStyle/>
                    <a:p>
                      <a:pPr marL="0" algn="ctr" defTabSz="914400" rtl="0" eaLnBrk="1" latinLnBrk="0" hangingPunct="1">
                        <a:lnSpc>
                          <a:spcPct val="115000"/>
                        </a:lnSpc>
                        <a:spcAft>
                          <a:spcPts val="800"/>
                        </a:spcAft>
                      </a:pPr>
                      <a:r>
                        <a:rPr lang="en-GB" sz="1400" b="1" kern="1200" noProof="0" dirty="0">
                          <a:solidFill>
                            <a:schemeClr val="bg1"/>
                          </a:solidFill>
                          <a:effectLst/>
                          <a:latin typeface="+mn-lt"/>
                          <a:ea typeface="+mn-ea"/>
                          <a:cs typeface="+mn-cs"/>
                        </a:rPr>
                        <a:t>Contact</a:t>
                      </a: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800"/>
                        </a:spcAft>
                      </a:pPr>
                      <a:r>
                        <a:rPr lang="en-GB" sz="1400" b="1" kern="1200" noProof="0" dirty="0">
                          <a:solidFill>
                            <a:schemeClr val="bg1"/>
                          </a:solidFill>
                          <a:effectLst/>
                          <a:latin typeface="+mn-lt"/>
                          <a:ea typeface="+mn-ea"/>
                          <a:cs typeface="+mn-cs"/>
                        </a:rPr>
                        <a:t>Type</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800"/>
                        </a:spcAft>
                      </a:pPr>
                      <a:r>
                        <a:rPr lang="en-GB" sz="1400" b="1" kern="1200" noProof="0" dirty="0">
                          <a:solidFill>
                            <a:schemeClr val="bg1"/>
                          </a:solidFill>
                          <a:effectLst/>
                          <a:latin typeface="+mn-lt"/>
                          <a:ea typeface="+mn-ea"/>
                          <a:cs typeface="+mn-cs"/>
                        </a:rPr>
                        <a:t>Content of contact </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800"/>
                        </a:spcAft>
                      </a:pPr>
                      <a:r>
                        <a:rPr lang="en-GB" sz="1400" b="1" kern="1200" noProof="0" dirty="0">
                          <a:solidFill>
                            <a:schemeClr val="bg1"/>
                          </a:solidFill>
                          <a:effectLst/>
                          <a:latin typeface="+mn-lt"/>
                          <a:ea typeface="+mn-ea"/>
                          <a:cs typeface="+mn-cs"/>
                        </a:rPr>
                        <a:t>Example of mailing 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320131973"/>
                  </a:ext>
                </a:extLst>
              </a:tr>
              <a:tr h="509047">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Day 0</a:t>
                      </a: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Postal</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kern="1200" noProof="0" dirty="0">
                          <a:solidFill>
                            <a:srgbClr val="4D4639"/>
                          </a:solidFill>
                          <a:effectLst/>
                          <a:latin typeface="+mn-lt"/>
                          <a:ea typeface="+mn-ea"/>
                          <a:cs typeface="+mn-cs"/>
                        </a:rPr>
                        <a:t>Invitation letter with URL and QR code for online survey</a:t>
                      </a:r>
                    </a:p>
                    <a:p>
                      <a:r>
                        <a:rPr lang="en-GB" sz="1400" kern="1200" noProof="0" dirty="0">
                          <a:solidFill>
                            <a:srgbClr val="4D4639"/>
                          </a:solidFill>
                          <a:effectLst/>
                          <a:latin typeface="+mn-lt"/>
                          <a:ea typeface="+mn-ea"/>
                          <a:cs typeface="+mn-cs"/>
                        </a:rPr>
                        <a:t>Multi-language sheet with QR codes</a:t>
                      </a:r>
                      <a:endParaRPr lang="en-GB" sz="1400" b="0" kern="1200" noProof="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kern="1200" noProof="0" dirty="0">
                          <a:solidFill>
                            <a:srgbClr val="4D4639"/>
                          </a:solidFill>
                          <a:effectLst/>
                          <a:latin typeface="+mn-lt"/>
                          <a:ea typeface="+mn-ea"/>
                          <a:cs typeface="+mn-cs"/>
                        </a:rPr>
                        <a:t>Tuesday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9914478"/>
                  </a:ext>
                </a:extLst>
              </a:tr>
              <a:tr h="509047">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Day 3</a:t>
                      </a: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SMS</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SMS reminder (if phone number available)</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Friday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2260042"/>
                  </a:ext>
                </a:extLst>
              </a:tr>
              <a:tr h="509047">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Day 14</a:t>
                      </a:r>
                      <a:endParaRPr lang="en-GB" sz="1400" b="0" kern="1200" noProof="0" dirty="0">
                        <a:solidFill>
                          <a:srgbClr val="4D4639"/>
                        </a:solidFill>
                        <a:effectLst/>
                        <a:highlight>
                          <a:srgbClr val="FFFF00"/>
                        </a:highligh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Postal</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kern="1200" noProof="0" dirty="0">
                          <a:solidFill>
                            <a:srgbClr val="4D4639"/>
                          </a:solidFill>
                          <a:effectLst/>
                          <a:latin typeface="+mn-lt"/>
                          <a:ea typeface="+mn-ea"/>
                          <a:cs typeface="+mn-cs"/>
                        </a:rPr>
                        <a:t>Reminder letter with URL and QR code for online survey</a:t>
                      </a:r>
                    </a:p>
                    <a:p>
                      <a:r>
                        <a:rPr lang="en-GB" sz="1400" kern="1200" noProof="0" dirty="0">
                          <a:solidFill>
                            <a:srgbClr val="4D4639"/>
                          </a:solidFill>
                          <a:effectLst/>
                          <a:latin typeface="+mn-lt"/>
                          <a:ea typeface="+mn-ea"/>
                          <a:cs typeface="+mn-cs"/>
                        </a:rPr>
                        <a:t>Multilanguage sheet with QR codes</a:t>
                      </a:r>
                      <a:endParaRPr lang="en-GB" sz="1400" b="0" kern="1200" noProof="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kern="1200" noProof="0" dirty="0">
                          <a:solidFill>
                            <a:srgbClr val="4D4639"/>
                          </a:solidFill>
                          <a:effectLst/>
                          <a:latin typeface="+mn-lt"/>
                          <a:ea typeface="+mn-ea"/>
                          <a:cs typeface="+mn-cs"/>
                        </a:rPr>
                        <a:t>Tuesday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0855160"/>
                  </a:ext>
                </a:extLst>
              </a:tr>
              <a:tr h="509047">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Day 17</a:t>
                      </a: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SMS</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SMS reminder (if phone number available)</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Friday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5303688"/>
                  </a:ext>
                </a:extLst>
              </a:tr>
              <a:tr h="835784">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Day 28</a:t>
                      </a:r>
                      <a:endParaRPr lang="en-GB" sz="1400" b="0" kern="1200" noProof="0" dirty="0">
                        <a:solidFill>
                          <a:srgbClr val="4D4639"/>
                        </a:solidFill>
                        <a:effectLst/>
                        <a:highlight>
                          <a:srgbClr val="FFFF00"/>
                        </a:highlight>
                        <a:latin typeface="+mn-lt"/>
                        <a:ea typeface="+mn-ea"/>
                        <a:cs typeface="+mn-cs"/>
                      </a:endParaRP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Postal</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kern="1200" noProof="0" dirty="0">
                          <a:solidFill>
                            <a:srgbClr val="4D4639"/>
                          </a:solidFill>
                          <a:effectLst/>
                          <a:latin typeface="+mn-lt"/>
                          <a:ea typeface="+mn-ea"/>
                          <a:cs typeface="+mn-cs"/>
                        </a:rPr>
                        <a:t>Reminder letter with URL and QR code for online survey</a:t>
                      </a:r>
                    </a:p>
                    <a:p>
                      <a:r>
                        <a:rPr lang="en-GB" sz="1400" kern="1200" noProof="0" dirty="0">
                          <a:solidFill>
                            <a:srgbClr val="4D4639"/>
                          </a:solidFill>
                          <a:effectLst/>
                          <a:latin typeface="+mn-lt"/>
                          <a:ea typeface="+mn-ea"/>
                          <a:cs typeface="+mn-cs"/>
                        </a:rPr>
                        <a:t>Paper Questionnaire</a:t>
                      </a:r>
                    </a:p>
                    <a:p>
                      <a:r>
                        <a:rPr lang="en-GB" sz="1400" kern="1200" noProof="0" dirty="0">
                          <a:solidFill>
                            <a:srgbClr val="4D4639"/>
                          </a:solidFill>
                          <a:effectLst/>
                          <a:latin typeface="+mn-lt"/>
                          <a:ea typeface="+mn-ea"/>
                          <a:cs typeface="+mn-cs"/>
                        </a:rPr>
                        <a:t>Freepost return envelope</a:t>
                      </a:r>
                    </a:p>
                    <a:p>
                      <a:r>
                        <a:rPr lang="en-GB" sz="1400" kern="1200" noProof="0" dirty="0">
                          <a:solidFill>
                            <a:srgbClr val="4D4639"/>
                          </a:solidFill>
                          <a:effectLst/>
                          <a:latin typeface="+mn-lt"/>
                          <a:ea typeface="+mn-ea"/>
                          <a:cs typeface="+mn-cs"/>
                        </a:rPr>
                        <a:t>Multilanguage sheet with QR codes</a:t>
                      </a:r>
                      <a:endParaRPr lang="en-GB" sz="1400" b="0" kern="1200" noProof="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400" b="0" kern="1200" noProof="0" dirty="0">
                          <a:solidFill>
                            <a:srgbClr val="4D4639"/>
                          </a:solidFill>
                          <a:effectLst/>
                          <a:latin typeface="+mn-lt"/>
                          <a:ea typeface="+mn-ea"/>
                          <a:cs typeface="+mn-cs"/>
                        </a:rPr>
                        <a:t>Tuesday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48501891"/>
                  </a:ext>
                </a:extLst>
              </a:tr>
              <a:tr h="509047">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Day 42</a:t>
                      </a: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Postal</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kern="1200" noProof="0" dirty="0">
                          <a:solidFill>
                            <a:srgbClr val="4D4639"/>
                          </a:solidFill>
                          <a:effectLst/>
                          <a:latin typeface="+mn-lt"/>
                          <a:ea typeface="+mn-ea"/>
                          <a:cs typeface="+mn-cs"/>
                        </a:rPr>
                        <a:t>Reminder letter with URL and QR code for online survey</a:t>
                      </a:r>
                    </a:p>
                    <a:p>
                      <a:r>
                        <a:rPr lang="en-GB" sz="1400" kern="1200" noProof="0" dirty="0">
                          <a:solidFill>
                            <a:srgbClr val="4D4639"/>
                          </a:solidFill>
                          <a:effectLst/>
                          <a:latin typeface="+mn-lt"/>
                          <a:ea typeface="+mn-ea"/>
                          <a:cs typeface="+mn-cs"/>
                        </a:rPr>
                        <a:t>Multilanguage sheet with QR codes</a:t>
                      </a:r>
                      <a:endParaRPr lang="en-GB" sz="1400" b="0" kern="1200" noProof="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0" kern="1200" noProof="0" dirty="0">
                          <a:solidFill>
                            <a:srgbClr val="4D4639"/>
                          </a:solidFill>
                          <a:effectLst/>
                          <a:latin typeface="+mn-lt"/>
                          <a:ea typeface="+mn-ea"/>
                          <a:cs typeface="+mn-cs"/>
                        </a:rPr>
                        <a:t>Tuesday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3856091"/>
                  </a:ext>
                </a:extLst>
              </a:tr>
              <a:tr h="509047">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Day 45</a:t>
                      </a:r>
                    </a:p>
                  </a:txBody>
                  <a:tcPr marL="56879" marR="568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SMS</a:t>
                      </a: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lnSpc>
                          <a:spcPct val="115000"/>
                        </a:lnSpc>
                        <a:spcAft>
                          <a:spcPts val="800"/>
                        </a:spcAft>
                      </a:pPr>
                      <a:r>
                        <a:rPr lang="en-GB" sz="1400" kern="1200" noProof="0" dirty="0">
                          <a:solidFill>
                            <a:srgbClr val="4D4639"/>
                          </a:solidFill>
                          <a:effectLst/>
                          <a:latin typeface="+mn-lt"/>
                          <a:ea typeface="+mn-ea"/>
                          <a:cs typeface="+mn-cs"/>
                        </a:rPr>
                        <a:t>SMS reminder (if phone number available)</a:t>
                      </a:r>
                      <a:endParaRPr lang="en-GB" sz="1400" b="0" kern="1200" noProof="0" dirty="0">
                        <a:solidFill>
                          <a:srgbClr val="4D4639"/>
                        </a:solidFill>
                        <a:effectLst/>
                        <a:latin typeface="+mn-lt"/>
                        <a:ea typeface="+mn-ea"/>
                        <a:cs typeface="+mn-cs"/>
                      </a:endParaRPr>
                    </a:p>
                  </a:txBody>
                  <a:tcPr marL="56879" marR="568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lnSpc>
                          <a:spcPct val="115000"/>
                        </a:lnSpc>
                        <a:spcAft>
                          <a:spcPts val="800"/>
                        </a:spcAft>
                      </a:pPr>
                      <a:r>
                        <a:rPr lang="en-GB" sz="1400" b="0" kern="1200" noProof="0" dirty="0">
                          <a:solidFill>
                            <a:srgbClr val="4D4639"/>
                          </a:solidFill>
                          <a:effectLst/>
                          <a:latin typeface="+mn-lt"/>
                          <a:ea typeface="+mn-ea"/>
                          <a:cs typeface="+mn-cs"/>
                        </a:rPr>
                        <a:t>Friday</a:t>
                      </a:r>
                    </a:p>
                  </a:txBody>
                  <a:tcPr marL="56879" marR="568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2510463"/>
                  </a:ext>
                </a:extLst>
              </a:tr>
            </a:tbl>
          </a:graphicData>
        </a:graphic>
      </p:graphicFrame>
      <p:sp>
        <p:nvSpPr>
          <p:cNvPr id="2" name="Content Placeholder 2">
            <a:extLst>
              <a:ext uri="{FF2B5EF4-FFF2-40B4-BE49-F238E27FC236}">
                <a16:creationId xmlns:a16="http://schemas.microsoft.com/office/drawing/2014/main" id="{52C81E4B-38EC-26E2-D368-D4D4E2DA46E8}"/>
              </a:ext>
            </a:extLst>
          </p:cNvPr>
          <p:cNvSpPr txBox="1">
            <a:spLocks/>
          </p:cNvSpPr>
          <p:nvPr/>
        </p:nvSpPr>
        <p:spPr>
          <a:xfrm>
            <a:off x="517523" y="5508266"/>
            <a:ext cx="11156053" cy="119388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GB" sz="1400" noProof="0" dirty="0"/>
              <a:t>Please ensure that DBS and local checks are provided in </a:t>
            </a:r>
            <a:r>
              <a:rPr lang="en-GB" sz="1400" b="1" noProof="0" dirty="0"/>
              <a:t>plenty of time </a:t>
            </a:r>
            <a:r>
              <a:rPr lang="en-GB" sz="1400" noProof="0" dirty="0"/>
              <a:t>to allow mailings to be sent on time. </a:t>
            </a:r>
          </a:p>
          <a:p>
            <a:pPr>
              <a:buClr>
                <a:schemeClr val="tx2"/>
              </a:buClr>
            </a:pPr>
            <a:r>
              <a:rPr lang="en-GB" sz="1400" noProof="0" dirty="0"/>
              <a:t>Trusts will need to work alongside their approved contractors to </a:t>
            </a:r>
            <a:r>
              <a:rPr lang="en-GB" sz="1400" b="1" noProof="0" dirty="0"/>
              <a:t>agree on dates to complete these checks </a:t>
            </a:r>
            <a:r>
              <a:rPr lang="en-GB" sz="1400" noProof="0" dirty="0"/>
              <a:t>before the start of fieldwork. </a:t>
            </a:r>
          </a:p>
          <a:p>
            <a:r>
              <a:rPr lang="en-GB" sz="1400" i="1" noProof="0" dirty="0"/>
              <a:t>DBS and local checks will be covered in additional detail later in the presentation. </a:t>
            </a:r>
          </a:p>
        </p:txBody>
      </p:sp>
    </p:spTree>
    <p:extLst>
      <p:ext uri="{BB962C8B-B14F-4D97-AF65-F5344CB8AC3E}">
        <p14:creationId xmlns:p14="http://schemas.microsoft.com/office/powerpoint/2010/main" val="245993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1AE94-3463-E742-1376-2FDE5D3A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0F2D6-0E47-4060-3A66-87392962F46C}"/>
              </a:ext>
            </a:extLst>
          </p:cNvPr>
          <p:cNvSpPr>
            <a:spLocks noGrp="1"/>
          </p:cNvSpPr>
          <p:nvPr>
            <p:ph type="title"/>
          </p:nvPr>
        </p:nvSpPr>
        <p:spPr/>
        <p:txBody>
          <a:bodyPr/>
          <a:lstStyle/>
          <a:p>
            <a:r>
              <a:rPr lang="en-GB" noProof="0" dirty="0"/>
              <a:t>Instruction manuals</a:t>
            </a:r>
          </a:p>
        </p:txBody>
      </p:sp>
    </p:spTree>
    <p:extLst>
      <p:ext uri="{BB962C8B-B14F-4D97-AF65-F5344CB8AC3E}">
        <p14:creationId xmlns:p14="http://schemas.microsoft.com/office/powerpoint/2010/main" val="426426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9805-2F87-9EDB-6430-92BAB81C041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62D5A-57B8-1F28-F851-D2472C8E5A21}"/>
              </a:ext>
            </a:extLst>
          </p:cNvPr>
          <p:cNvSpPr>
            <a:spLocks noGrp="1"/>
          </p:cNvSpPr>
          <p:nvPr>
            <p:ph idx="1"/>
          </p:nvPr>
        </p:nvSpPr>
        <p:spPr>
          <a:xfrm>
            <a:off x="516834" y="1271245"/>
            <a:ext cx="6993575" cy="4575255"/>
          </a:xfrm>
        </p:spPr>
        <p:txBody>
          <a:bodyPr/>
          <a:lstStyle/>
          <a:p>
            <a:r>
              <a:rPr lang="en-GB" sz="1600" b="1" noProof="0" dirty="0">
                <a:solidFill>
                  <a:srgbClr val="4A4A49"/>
                </a:solidFill>
                <a:latin typeface="Arial" panose="020B0604020202020204" pitchFamily="34" charset="0"/>
                <a:cs typeface="Arial" panose="020B0604020202020204" pitchFamily="34" charset="0"/>
              </a:rPr>
              <a:t>For survey leads: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600" noProof="0" dirty="0">
                <a:latin typeface="Arial" panose="020B0604020202020204"/>
              </a:rPr>
              <a:t>D</a:t>
            </a: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ocument outlining step-by-step process for preparing and running the survey.</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It is a key summary document that links to all other relevant information regarding the survey handbook.</a:t>
            </a:r>
            <a:endParaRPr lang="en-GB" sz="1600" noProof="0" dirty="0">
              <a:solidFill>
                <a:srgbClr val="4A4A49"/>
              </a:solidFill>
              <a:latin typeface="Arial" panose="020B0604020202020204" pitchFamily="34" charset="0"/>
              <a:cs typeface="Arial" panose="020B0604020202020204" pitchFamily="34" charset="0"/>
            </a:endParaRPr>
          </a:p>
          <a:p>
            <a:r>
              <a:rPr lang="en-GB" sz="1600" b="1" noProof="0" dirty="0">
                <a:solidFill>
                  <a:srgbClr val="4A4A49"/>
                </a:solidFill>
                <a:latin typeface="Arial" panose="020B0604020202020204" pitchFamily="34" charset="0"/>
                <a:cs typeface="Arial" panose="020B0604020202020204" pitchFamily="34" charset="0"/>
              </a:rPr>
              <a:t>Includes: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What’s new for the 2026 Maternity Survey (including updated specifications for the online survey tool).</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Tips on managing and implementing the survey.</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Key dates: top level.</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Highlights on key information e.g. S251.</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endParaRPr lang="en-GB" sz="1600" b="1" noProof="0" dirty="0">
              <a:solidFill>
                <a:srgbClr val="4A4A49"/>
              </a:solidFill>
              <a:latin typeface="Arial" panose="020B0604020202020204" pitchFamily="34" charset="0"/>
              <a:cs typeface="Arial" panose="020B0604020202020204" pitchFamily="34" charset="0"/>
            </a:endParaRPr>
          </a:p>
          <a:p>
            <a:pPr lvl="4"/>
            <a:endParaRPr lang="en-GB" sz="1600" noProof="0" dirty="0"/>
          </a:p>
          <a:p>
            <a:endParaRPr lang="en-GB" sz="1600" noProof="0" dirty="0"/>
          </a:p>
        </p:txBody>
      </p:sp>
      <p:sp>
        <p:nvSpPr>
          <p:cNvPr id="3" name="Title 2">
            <a:extLst>
              <a:ext uri="{FF2B5EF4-FFF2-40B4-BE49-F238E27FC236}">
                <a16:creationId xmlns:a16="http://schemas.microsoft.com/office/drawing/2014/main" id="{403B8786-6970-0854-64F8-0DF68706494D}"/>
              </a:ext>
            </a:extLst>
          </p:cNvPr>
          <p:cNvSpPr>
            <a:spLocks noGrp="1"/>
          </p:cNvSpPr>
          <p:nvPr>
            <p:ph type="title"/>
          </p:nvPr>
        </p:nvSpPr>
        <p:spPr/>
        <p:txBody>
          <a:bodyPr/>
          <a:lstStyle/>
          <a:p>
            <a:r>
              <a:rPr lang="en-GB" noProof="0" dirty="0"/>
              <a:t>Survey Handbook</a:t>
            </a:r>
          </a:p>
        </p:txBody>
      </p:sp>
      <p:sp>
        <p:nvSpPr>
          <p:cNvPr id="4" name="Rectangle 3">
            <a:extLst>
              <a:ext uri="{FF2B5EF4-FFF2-40B4-BE49-F238E27FC236}">
                <a16:creationId xmlns:a16="http://schemas.microsoft.com/office/drawing/2014/main" id="{F5D40402-F3AC-2779-C0F3-8B7711B62ECF}"/>
              </a:ext>
            </a:extLst>
          </p:cNvPr>
          <p:cNvSpPr/>
          <p:nvPr/>
        </p:nvSpPr>
        <p:spPr>
          <a:xfrm>
            <a:off x="2515311" y="5711678"/>
            <a:ext cx="8136000" cy="521351"/>
          </a:xfrm>
          <a:prstGeom prst="rect">
            <a:avLst/>
          </a:prstGeom>
          <a:solidFill>
            <a:srgbClr val="1E44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noProof="0" dirty="0">
                <a:solidFill>
                  <a:schemeClr val="bg1"/>
                </a:solidFill>
                <a:latin typeface="Arial" panose="020B0604020202020204" pitchFamily="34" charset="0"/>
                <a:cs typeface="Arial" panose="020B0604020202020204" pitchFamily="34" charset="0"/>
              </a:rPr>
              <a:t>This will be available on the </a:t>
            </a:r>
            <a:r>
              <a:rPr lang="en-GB" sz="1700" noProof="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Maternity Survey website</a:t>
            </a:r>
            <a:r>
              <a:rPr lang="en-GB" sz="1700" noProof="0" dirty="0">
                <a:solidFill>
                  <a:schemeClr val="bg1"/>
                </a:solidFill>
                <a:latin typeface="Arial" panose="020B0604020202020204" pitchFamily="34" charset="0"/>
                <a:cs typeface="Arial" panose="020B0604020202020204" pitchFamily="34" charset="0"/>
              </a:rPr>
              <a:t> on 24</a:t>
            </a:r>
            <a:r>
              <a:rPr lang="en-GB" sz="1700" baseline="30000" noProof="0" dirty="0">
                <a:solidFill>
                  <a:schemeClr val="bg1"/>
                </a:solidFill>
                <a:latin typeface="Arial" panose="020B0604020202020204" pitchFamily="34" charset="0"/>
                <a:cs typeface="Arial" panose="020B0604020202020204" pitchFamily="34" charset="0"/>
              </a:rPr>
              <a:t>th</a:t>
            </a:r>
            <a:r>
              <a:rPr lang="en-GB" sz="1700" noProof="0" dirty="0">
                <a:solidFill>
                  <a:schemeClr val="bg1"/>
                </a:solidFill>
                <a:latin typeface="Arial" panose="020B0604020202020204" pitchFamily="34" charset="0"/>
                <a:cs typeface="Arial" panose="020B0604020202020204" pitchFamily="34" charset="0"/>
              </a:rPr>
              <a:t> February </a:t>
            </a:r>
          </a:p>
        </p:txBody>
      </p:sp>
      <p:grpSp>
        <p:nvGrpSpPr>
          <p:cNvPr id="5" name="Google Shape;662;p26">
            <a:extLst>
              <a:ext uri="{FF2B5EF4-FFF2-40B4-BE49-F238E27FC236}">
                <a16:creationId xmlns:a16="http://schemas.microsoft.com/office/drawing/2014/main" id="{622F0A8C-BC96-2361-4509-8287A43E8C68}"/>
              </a:ext>
            </a:extLst>
          </p:cNvPr>
          <p:cNvGrpSpPr/>
          <p:nvPr/>
        </p:nvGrpSpPr>
        <p:grpSpPr>
          <a:xfrm>
            <a:off x="1540689" y="5217555"/>
            <a:ext cx="1742800" cy="1509600"/>
            <a:chOff x="710274" y="3077051"/>
            <a:chExt cx="1307100" cy="1132200"/>
          </a:xfrm>
        </p:grpSpPr>
        <p:sp>
          <p:nvSpPr>
            <p:cNvPr id="6" name="Google Shape;664;p26">
              <a:extLst>
                <a:ext uri="{FF2B5EF4-FFF2-40B4-BE49-F238E27FC236}">
                  <a16:creationId xmlns:a16="http://schemas.microsoft.com/office/drawing/2014/main" id="{27DE5132-2093-CBA7-D3F8-4C57C48BF066}"/>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7" name="Google Shape;665;p26">
              <a:extLst>
                <a:ext uri="{FF2B5EF4-FFF2-40B4-BE49-F238E27FC236}">
                  <a16:creationId xmlns:a16="http://schemas.microsoft.com/office/drawing/2014/main" id="{25F9F658-4AAE-D32A-4193-C037853886E9}"/>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grpSp>
      <p:pic>
        <p:nvPicPr>
          <p:cNvPr id="8" name="Graphic 7" descr="Internet with solid fill">
            <a:extLst>
              <a:ext uri="{FF2B5EF4-FFF2-40B4-BE49-F238E27FC236}">
                <a16:creationId xmlns:a16="http://schemas.microsoft.com/office/drawing/2014/main" id="{A92DEDA8-F5A4-9B93-2C2A-66398CFEF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4889" y="5489448"/>
            <a:ext cx="914400" cy="914400"/>
          </a:xfrm>
          <a:prstGeom prst="rect">
            <a:avLst/>
          </a:prstGeom>
        </p:spPr>
      </p:pic>
      <p:pic>
        <p:nvPicPr>
          <p:cNvPr id="10" name="Picture 9">
            <a:extLst>
              <a:ext uri="{FF2B5EF4-FFF2-40B4-BE49-F238E27FC236}">
                <a16:creationId xmlns:a16="http://schemas.microsoft.com/office/drawing/2014/main" id="{AF0678F2-260D-6F15-B6A6-C402437284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632166" y="561686"/>
            <a:ext cx="3369455" cy="4796161"/>
          </a:xfrm>
          <a:prstGeom prst="rect">
            <a:avLst/>
          </a:prstGeom>
          <a:ln>
            <a:solidFill>
              <a:srgbClr val="1E445C"/>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DD738D07-4E8F-BF23-5D30-B578D3742B93}"/>
              </a:ext>
              <a:ext uri="{C183D7F6-B498-43B3-948B-1728B52AA6E4}">
                <adec:decorative xmlns:adec="http://schemas.microsoft.com/office/drawing/2017/decorative" val="1"/>
              </a:ext>
            </a:extLst>
          </p:cNvPr>
          <p:cNvSpPr/>
          <p:nvPr/>
        </p:nvSpPr>
        <p:spPr>
          <a:xfrm>
            <a:off x="7714593" y="3090041"/>
            <a:ext cx="220717" cy="1145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54629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992D-0A5D-2132-8CAA-8C1FB60BCC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7BE97-54BC-0D8F-CAF7-32C5ED021908}"/>
              </a:ext>
            </a:extLst>
          </p:cNvPr>
          <p:cNvSpPr>
            <a:spLocks noGrp="1"/>
          </p:cNvSpPr>
          <p:nvPr>
            <p:ph idx="1"/>
          </p:nvPr>
        </p:nvSpPr>
        <p:spPr>
          <a:xfrm>
            <a:off x="516835" y="1271245"/>
            <a:ext cx="6034690" cy="4575255"/>
          </a:xfrm>
        </p:spPr>
        <p:txBody>
          <a:bodyPr/>
          <a:lstStyle/>
          <a:p>
            <a:r>
              <a:rPr lang="en-GB" sz="1600" b="1" noProof="0" dirty="0">
                <a:solidFill>
                  <a:srgbClr val="1E445C"/>
                </a:solidFill>
                <a:latin typeface="Arial" panose="020B0604020202020204" pitchFamily="34" charset="0"/>
                <a:cs typeface="Arial" panose="020B0604020202020204" pitchFamily="34" charset="0"/>
              </a:rPr>
              <a:t>For sample drawers (data team):</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Document outlining step-by-step process of how to draw your sample.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Key summary document that links to all other relevant information regarding survey </a:t>
            </a:r>
            <a:r>
              <a:rPr lang="en-GB" sz="1600" noProof="0" dirty="0">
                <a:latin typeface="Arial" panose="020B0604020202020204"/>
              </a:rPr>
              <a:t>sampling</a:t>
            </a: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 </a:t>
            </a:r>
          </a:p>
          <a:p>
            <a:r>
              <a:rPr lang="en-GB" sz="1600" b="1" noProof="0" dirty="0">
                <a:solidFill>
                  <a:srgbClr val="1E445C"/>
                </a:solidFill>
                <a:latin typeface="Arial" panose="020B0604020202020204" pitchFamily="34" charset="0"/>
                <a:cs typeface="Arial" panose="020B0604020202020204" pitchFamily="34" charset="0"/>
              </a:rPr>
              <a:t>Includes: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Overview of the sample drawing process.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Details on eligible and ineligible patients.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Information on DBS checks for deceased patients.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Checking and submitting your sample.</a:t>
            </a:r>
          </a:p>
          <a:p>
            <a:endParaRPr lang="en-GB" sz="1600" noProof="0" dirty="0"/>
          </a:p>
        </p:txBody>
      </p:sp>
      <p:sp>
        <p:nvSpPr>
          <p:cNvPr id="3" name="Title 2">
            <a:extLst>
              <a:ext uri="{FF2B5EF4-FFF2-40B4-BE49-F238E27FC236}">
                <a16:creationId xmlns:a16="http://schemas.microsoft.com/office/drawing/2014/main" id="{CCE78F55-93D8-C1DE-73F1-078EA7AB3B05}"/>
              </a:ext>
            </a:extLst>
          </p:cNvPr>
          <p:cNvSpPr>
            <a:spLocks noGrp="1"/>
          </p:cNvSpPr>
          <p:nvPr>
            <p:ph type="title"/>
          </p:nvPr>
        </p:nvSpPr>
        <p:spPr/>
        <p:txBody>
          <a:bodyPr/>
          <a:lstStyle/>
          <a:p>
            <a:r>
              <a:rPr lang="en-GB" noProof="0" dirty="0"/>
              <a:t>Sampling Instructions</a:t>
            </a:r>
          </a:p>
        </p:txBody>
      </p:sp>
      <p:pic>
        <p:nvPicPr>
          <p:cNvPr id="10" name="Picture 9">
            <a:extLst>
              <a:ext uri="{FF2B5EF4-FFF2-40B4-BE49-F238E27FC236}">
                <a16:creationId xmlns:a16="http://schemas.microsoft.com/office/drawing/2014/main" id="{07E3836A-2ADE-9B67-598D-E72F5D4FF3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23668" y="664341"/>
            <a:ext cx="3354256" cy="4759906"/>
          </a:xfrm>
          <a:prstGeom prst="rect">
            <a:avLst/>
          </a:prstGeom>
          <a:ln>
            <a:solidFill>
              <a:srgbClr val="1E445C"/>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4618947-139D-61E7-447E-12FAF9E011A7}"/>
              </a:ext>
            </a:extLst>
          </p:cNvPr>
          <p:cNvSpPr/>
          <p:nvPr/>
        </p:nvSpPr>
        <p:spPr>
          <a:xfrm>
            <a:off x="2515311" y="5711678"/>
            <a:ext cx="8136000" cy="521351"/>
          </a:xfrm>
          <a:prstGeom prst="rect">
            <a:avLst/>
          </a:prstGeom>
          <a:solidFill>
            <a:srgbClr val="1E44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noProof="0" dirty="0">
                <a:solidFill>
                  <a:schemeClr val="bg1"/>
                </a:solidFill>
                <a:latin typeface="Arial" panose="020B0604020202020204" pitchFamily="34" charset="0"/>
                <a:cs typeface="Arial" panose="020B0604020202020204" pitchFamily="34" charset="0"/>
              </a:rPr>
              <a:t>This will be available on the </a:t>
            </a:r>
            <a:r>
              <a:rPr lang="en-GB" sz="1700" noProof="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Maternity Survey website</a:t>
            </a:r>
            <a:r>
              <a:rPr lang="en-GB" sz="1700" noProof="0" dirty="0">
                <a:solidFill>
                  <a:schemeClr val="bg1"/>
                </a:solidFill>
                <a:latin typeface="Arial" panose="020B0604020202020204" pitchFamily="34" charset="0"/>
                <a:cs typeface="Arial" panose="020B0604020202020204" pitchFamily="34" charset="0"/>
              </a:rPr>
              <a:t> on 24</a:t>
            </a:r>
            <a:r>
              <a:rPr lang="en-GB" sz="1700" baseline="30000" noProof="0" dirty="0">
                <a:solidFill>
                  <a:schemeClr val="bg1"/>
                </a:solidFill>
                <a:latin typeface="Arial" panose="020B0604020202020204" pitchFamily="34" charset="0"/>
                <a:cs typeface="Arial" panose="020B0604020202020204" pitchFamily="34" charset="0"/>
              </a:rPr>
              <a:t>th</a:t>
            </a:r>
            <a:r>
              <a:rPr lang="en-GB" sz="1700" noProof="0" dirty="0">
                <a:solidFill>
                  <a:schemeClr val="bg1"/>
                </a:solidFill>
                <a:latin typeface="Arial" panose="020B0604020202020204" pitchFamily="34" charset="0"/>
                <a:cs typeface="Arial" panose="020B0604020202020204" pitchFamily="34" charset="0"/>
              </a:rPr>
              <a:t> February </a:t>
            </a:r>
          </a:p>
        </p:txBody>
      </p:sp>
      <p:grpSp>
        <p:nvGrpSpPr>
          <p:cNvPr id="11" name="Google Shape;662;p26">
            <a:extLst>
              <a:ext uri="{FF2B5EF4-FFF2-40B4-BE49-F238E27FC236}">
                <a16:creationId xmlns:a16="http://schemas.microsoft.com/office/drawing/2014/main" id="{F1D1534D-0E67-431D-CE8E-C63C9037D973}"/>
              </a:ext>
            </a:extLst>
          </p:cNvPr>
          <p:cNvGrpSpPr/>
          <p:nvPr/>
        </p:nvGrpSpPr>
        <p:grpSpPr>
          <a:xfrm>
            <a:off x="1540689" y="5217555"/>
            <a:ext cx="1742800" cy="1509600"/>
            <a:chOff x="710274" y="3077051"/>
            <a:chExt cx="1307100" cy="1132200"/>
          </a:xfrm>
        </p:grpSpPr>
        <p:sp>
          <p:nvSpPr>
            <p:cNvPr id="12" name="Google Shape;664;p26">
              <a:extLst>
                <a:ext uri="{FF2B5EF4-FFF2-40B4-BE49-F238E27FC236}">
                  <a16:creationId xmlns:a16="http://schemas.microsoft.com/office/drawing/2014/main" id="{AAFD5992-8FC4-ED6E-1A11-387205E2472D}"/>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13" name="Google Shape;665;p26">
              <a:extLst>
                <a:ext uri="{FF2B5EF4-FFF2-40B4-BE49-F238E27FC236}">
                  <a16:creationId xmlns:a16="http://schemas.microsoft.com/office/drawing/2014/main" id="{2ED26ED1-99B7-567D-2AB8-05D21DA37AB4}"/>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grpSp>
      <p:pic>
        <p:nvPicPr>
          <p:cNvPr id="14" name="Graphic 13" descr="Internet with solid fill">
            <a:extLst>
              <a:ext uri="{FF2B5EF4-FFF2-40B4-BE49-F238E27FC236}">
                <a16:creationId xmlns:a16="http://schemas.microsoft.com/office/drawing/2014/main" id="{96621D74-DBF3-5BA4-619C-6D5EA9D6F6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4889" y="5489448"/>
            <a:ext cx="914400" cy="914400"/>
          </a:xfrm>
          <a:prstGeom prst="rect">
            <a:avLst/>
          </a:prstGeom>
        </p:spPr>
      </p:pic>
      <p:sp>
        <p:nvSpPr>
          <p:cNvPr id="4" name="Rectangle 3">
            <a:extLst>
              <a:ext uri="{FF2B5EF4-FFF2-40B4-BE49-F238E27FC236}">
                <a16:creationId xmlns:a16="http://schemas.microsoft.com/office/drawing/2014/main" id="{C83DF4E0-180C-FA77-7824-02A65C9DE9CB}"/>
              </a:ext>
              <a:ext uri="{C183D7F6-B498-43B3-948B-1728B52AA6E4}">
                <adec:decorative xmlns:adec="http://schemas.microsoft.com/office/drawing/2017/decorative" val="1"/>
              </a:ext>
            </a:extLst>
          </p:cNvPr>
          <p:cNvSpPr/>
          <p:nvPr/>
        </p:nvSpPr>
        <p:spPr>
          <a:xfrm>
            <a:off x="7601577" y="3952868"/>
            <a:ext cx="237605" cy="1438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Rectangle 4">
            <a:extLst>
              <a:ext uri="{FF2B5EF4-FFF2-40B4-BE49-F238E27FC236}">
                <a16:creationId xmlns:a16="http://schemas.microsoft.com/office/drawing/2014/main" id="{97B840B0-4224-F5C2-4486-268B3691F4EA}"/>
              </a:ext>
              <a:ext uri="{C183D7F6-B498-43B3-948B-1728B52AA6E4}">
                <adec:decorative xmlns:adec="http://schemas.microsoft.com/office/drawing/2017/decorative" val="1"/>
              </a:ext>
            </a:extLst>
          </p:cNvPr>
          <p:cNvSpPr/>
          <p:nvPr/>
        </p:nvSpPr>
        <p:spPr>
          <a:xfrm>
            <a:off x="8762557" y="834416"/>
            <a:ext cx="319798" cy="3389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6791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97DFD-E771-4CE0-06DB-D6BA98640B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06EE31-C4CB-AC34-69ED-96B48B80AA25}"/>
              </a:ext>
            </a:extLst>
          </p:cNvPr>
          <p:cNvSpPr>
            <a:spLocks noGrp="1"/>
          </p:cNvSpPr>
          <p:nvPr>
            <p:ph type="title"/>
          </p:nvPr>
        </p:nvSpPr>
        <p:spPr/>
        <p:txBody>
          <a:bodyPr/>
          <a:lstStyle/>
          <a:p>
            <a:r>
              <a:rPr lang="en-GB" noProof="0" dirty="0"/>
              <a:t>Other Documents</a:t>
            </a:r>
          </a:p>
        </p:txBody>
      </p:sp>
      <p:sp>
        <p:nvSpPr>
          <p:cNvPr id="4" name="TextBox 3">
            <a:extLst>
              <a:ext uri="{FF2B5EF4-FFF2-40B4-BE49-F238E27FC236}">
                <a16:creationId xmlns:a16="http://schemas.microsoft.com/office/drawing/2014/main" id="{CD69FA3B-4C22-5A9B-5906-E5337BF74A5C}"/>
              </a:ext>
            </a:extLst>
          </p:cNvPr>
          <p:cNvSpPr txBox="1"/>
          <p:nvPr/>
        </p:nvSpPr>
        <p:spPr>
          <a:xfrm>
            <a:off x="517525" y="1716998"/>
            <a:ext cx="5369034" cy="3616055"/>
          </a:xfrm>
          <a:prstGeom prst="rect">
            <a:avLst/>
          </a:prstGeom>
          <a:noFill/>
        </p:spPr>
        <p:txBody>
          <a:bodyPr wrap="square" rtlCol="0">
            <a:spAutoFit/>
          </a:bodyPr>
          <a:lstStyle/>
          <a:p>
            <a:pPr algn="ctr"/>
            <a:r>
              <a:rPr lang="en-GB" noProof="0" dirty="0">
                <a:solidFill>
                  <a:srgbClr val="1E445C"/>
                </a:solidFill>
                <a:latin typeface="Arial" panose="020B0604020202020204" pitchFamily="34" charset="0"/>
                <a:cs typeface="Arial" panose="020B0604020202020204" pitchFamily="34" charset="0"/>
              </a:rPr>
              <a:t>To be used to construct the sample of eligible patients for the survey</a:t>
            </a:r>
            <a:endParaRPr lang="en-GB" b="1" noProof="0" dirty="0">
              <a:solidFill>
                <a:srgbClr val="4A4A49"/>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Two versions are available depending on whether you will be using a contractor to conduct fieldwork on your behalf or conducing the survey in-house.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Each version will contain all relevant fields for the sample details, mailing details and fieldwork variables.</a:t>
            </a:r>
            <a:endParaRPr lang="en-GB" noProof="0" dirty="0">
              <a:solidFill>
                <a:srgbClr val="4A4A49"/>
              </a:solidFill>
              <a:latin typeface="Arial" panose="020B0604020202020204" pitchFamily="34" charset="0"/>
              <a:cs typeface="Arial" panose="020B0604020202020204" pitchFamily="34" charset="0"/>
            </a:endParaRPr>
          </a:p>
          <a:p>
            <a:endParaRPr lang="en-GB" noProof="0" dirty="0">
              <a:solidFill>
                <a:srgbClr val="4A4A4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noProof="0" dirty="0">
              <a:solidFill>
                <a:srgbClr val="4A4A49"/>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6BEA052-4E8E-6519-3AF6-4B6F7ECA99D3}"/>
              </a:ext>
            </a:extLst>
          </p:cNvPr>
          <p:cNvSpPr txBox="1">
            <a:spLocks/>
          </p:cNvSpPr>
          <p:nvPr/>
        </p:nvSpPr>
        <p:spPr>
          <a:xfrm>
            <a:off x="6333055" y="913325"/>
            <a:ext cx="5168409" cy="989985"/>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noProof="0" dirty="0">
                <a:solidFill>
                  <a:srgbClr val="1E445C"/>
                </a:solidFill>
                <a:latin typeface="Arial" panose="020B0604020202020204" pitchFamily="34" charset="0"/>
                <a:cs typeface="Arial" panose="020B0604020202020204" pitchFamily="34" charset="0"/>
              </a:rPr>
              <a:t>Sample Declaration Forms</a:t>
            </a:r>
          </a:p>
        </p:txBody>
      </p:sp>
      <p:sp>
        <p:nvSpPr>
          <p:cNvPr id="6" name="TextBox 5">
            <a:extLst>
              <a:ext uri="{FF2B5EF4-FFF2-40B4-BE49-F238E27FC236}">
                <a16:creationId xmlns:a16="http://schemas.microsoft.com/office/drawing/2014/main" id="{5BFC4DDF-5586-7EDB-ECC7-E84EBCE83D1B}"/>
              </a:ext>
            </a:extLst>
          </p:cNvPr>
          <p:cNvSpPr txBox="1"/>
          <p:nvPr/>
        </p:nvSpPr>
        <p:spPr>
          <a:xfrm>
            <a:off x="6333055" y="1667802"/>
            <a:ext cx="5369034" cy="3731086"/>
          </a:xfrm>
          <a:prstGeom prst="rect">
            <a:avLst/>
          </a:prstGeom>
          <a:noFill/>
        </p:spPr>
        <p:txBody>
          <a:bodyPr wrap="square" rtlCol="0">
            <a:spAutoFit/>
          </a:bodyPr>
          <a:lstStyle/>
          <a:p>
            <a:pPr algn="ctr"/>
            <a:r>
              <a:rPr lang="en-GB" noProof="0" dirty="0">
                <a:solidFill>
                  <a:srgbClr val="1E445C"/>
                </a:solidFill>
                <a:latin typeface="Arial" panose="020B0604020202020204" pitchFamily="34" charset="0"/>
                <a:cs typeface="Arial" panose="020B0604020202020204" pitchFamily="34" charset="0"/>
              </a:rPr>
              <a:t>To be used to check your sample has been correctly drawn before submission to your contractor or the SCC</a:t>
            </a:r>
            <a:endParaRPr lang="en-GB" b="1" noProof="0" dirty="0">
              <a:solidFill>
                <a:srgbClr val="4A4A49"/>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Two versions are available depending on whether you will be using a contractor to conduct fieldwork on your behalf or conducing the survey inhouse.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Includes – instructions, checklist, declaration agreement.</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Must be signed by the sample drawer AND your Caldicott Guardian prior to submission.</a:t>
            </a:r>
            <a:endParaRPr lang="en-GB" noProof="0" dirty="0">
              <a:solidFill>
                <a:srgbClr val="4A4A49"/>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99B4979-76B1-1865-ECBE-256218D45FF1}"/>
              </a:ext>
            </a:extLst>
          </p:cNvPr>
          <p:cNvSpPr txBox="1">
            <a:spLocks/>
          </p:cNvSpPr>
          <p:nvPr/>
        </p:nvSpPr>
        <p:spPr>
          <a:xfrm>
            <a:off x="517525" y="1339037"/>
            <a:ext cx="5168409" cy="657530"/>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a:lnSpc>
                <a:spcPct val="90000"/>
              </a:lnSpc>
            </a:pPr>
            <a:r>
              <a:rPr lang="en-GB" sz="1800" b="1" noProof="0" dirty="0">
                <a:latin typeface="Arial" panose="020B0604020202020204" pitchFamily="34" charset="0"/>
                <a:cs typeface="Arial" panose="020B0604020202020204" pitchFamily="34" charset="0"/>
              </a:rPr>
              <a:t>Sample Construction Spreadsheets</a:t>
            </a:r>
          </a:p>
        </p:txBody>
      </p:sp>
      <p:sp>
        <p:nvSpPr>
          <p:cNvPr id="2" name="Rectangle 1">
            <a:extLst>
              <a:ext uri="{FF2B5EF4-FFF2-40B4-BE49-F238E27FC236}">
                <a16:creationId xmlns:a16="http://schemas.microsoft.com/office/drawing/2014/main" id="{8F85DC72-997A-A3AD-93FB-EB4F91FB72D3}"/>
              </a:ext>
            </a:extLst>
          </p:cNvPr>
          <p:cNvSpPr/>
          <p:nvPr/>
        </p:nvSpPr>
        <p:spPr>
          <a:xfrm>
            <a:off x="2515311" y="5711678"/>
            <a:ext cx="8136000" cy="521351"/>
          </a:xfrm>
          <a:prstGeom prst="rect">
            <a:avLst/>
          </a:prstGeom>
          <a:solidFill>
            <a:srgbClr val="1E44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700" noProof="0" dirty="0">
                <a:solidFill>
                  <a:schemeClr val="bg1"/>
                </a:solidFill>
                <a:latin typeface="Arial" panose="020B0604020202020204" pitchFamily="34" charset="0"/>
                <a:cs typeface="Arial" panose="020B0604020202020204" pitchFamily="34" charset="0"/>
              </a:rPr>
              <a:t>This will be available on the </a:t>
            </a:r>
            <a:r>
              <a:rPr lang="en-GB" sz="1700" noProof="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Maternity Survey website</a:t>
            </a:r>
            <a:r>
              <a:rPr lang="en-GB" sz="1700" noProof="0" dirty="0">
                <a:solidFill>
                  <a:schemeClr val="bg1"/>
                </a:solidFill>
                <a:latin typeface="Arial" panose="020B0604020202020204" pitchFamily="34" charset="0"/>
                <a:cs typeface="Arial" panose="020B0604020202020204" pitchFamily="34" charset="0"/>
              </a:rPr>
              <a:t> on 24</a:t>
            </a:r>
            <a:r>
              <a:rPr lang="en-GB" sz="1700" baseline="30000" noProof="0" dirty="0">
                <a:solidFill>
                  <a:schemeClr val="bg1"/>
                </a:solidFill>
                <a:latin typeface="Arial" panose="020B0604020202020204" pitchFamily="34" charset="0"/>
                <a:cs typeface="Arial" panose="020B0604020202020204" pitchFamily="34" charset="0"/>
              </a:rPr>
              <a:t>th</a:t>
            </a:r>
            <a:r>
              <a:rPr lang="en-GB" sz="1700" noProof="0" dirty="0">
                <a:solidFill>
                  <a:schemeClr val="bg1"/>
                </a:solidFill>
                <a:latin typeface="Arial" panose="020B0604020202020204" pitchFamily="34" charset="0"/>
                <a:cs typeface="Arial" panose="020B0604020202020204" pitchFamily="34" charset="0"/>
              </a:rPr>
              <a:t> February </a:t>
            </a:r>
          </a:p>
        </p:txBody>
      </p:sp>
      <p:grpSp>
        <p:nvGrpSpPr>
          <p:cNvPr id="7" name="Google Shape;662;p26">
            <a:extLst>
              <a:ext uri="{FF2B5EF4-FFF2-40B4-BE49-F238E27FC236}">
                <a16:creationId xmlns:a16="http://schemas.microsoft.com/office/drawing/2014/main" id="{E423FF39-0BE7-2C80-D8AF-1381AC618371}"/>
              </a:ext>
            </a:extLst>
          </p:cNvPr>
          <p:cNvGrpSpPr/>
          <p:nvPr/>
        </p:nvGrpSpPr>
        <p:grpSpPr>
          <a:xfrm>
            <a:off x="1540689" y="5217555"/>
            <a:ext cx="1742800" cy="1509600"/>
            <a:chOff x="710274" y="3077051"/>
            <a:chExt cx="1307100" cy="1132200"/>
          </a:xfrm>
        </p:grpSpPr>
        <p:sp>
          <p:nvSpPr>
            <p:cNvPr id="8" name="Google Shape;664;p26">
              <a:extLst>
                <a:ext uri="{FF2B5EF4-FFF2-40B4-BE49-F238E27FC236}">
                  <a16:creationId xmlns:a16="http://schemas.microsoft.com/office/drawing/2014/main" id="{6937E4C5-B99E-5833-9977-2E690581A168}"/>
                </a:ext>
              </a:extLst>
            </p:cNvPr>
            <p:cNvSpPr/>
            <p:nvPr/>
          </p:nvSpPr>
          <p:spPr>
            <a:xfrm>
              <a:off x="710274" y="3077051"/>
              <a:ext cx="1307100" cy="1132200"/>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9" name="Google Shape;665;p26">
              <a:extLst>
                <a:ext uri="{FF2B5EF4-FFF2-40B4-BE49-F238E27FC236}">
                  <a16:creationId xmlns:a16="http://schemas.microsoft.com/office/drawing/2014/main" id="{43C6AEA6-3116-AB55-2251-BF13E8E3BAF9}"/>
                </a:ext>
              </a:extLst>
            </p:cNvPr>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grpSp>
      <p:pic>
        <p:nvPicPr>
          <p:cNvPr id="11" name="Graphic 10" descr="Internet with solid fill">
            <a:extLst>
              <a:ext uri="{FF2B5EF4-FFF2-40B4-BE49-F238E27FC236}">
                <a16:creationId xmlns:a16="http://schemas.microsoft.com/office/drawing/2014/main" id="{58605E07-9EDF-764F-4FAC-6A83E23C64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4889" y="5489448"/>
            <a:ext cx="914400" cy="914400"/>
          </a:xfrm>
          <a:prstGeom prst="rect">
            <a:avLst/>
          </a:prstGeom>
        </p:spPr>
      </p:pic>
    </p:spTree>
    <p:extLst>
      <p:ext uri="{BB962C8B-B14F-4D97-AF65-F5344CB8AC3E}">
        <p14:creationId xmlns:p14="http://schemas.microsoft.com/office/powerpoint/2010/main" val="401881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08BF8-49DE-31D0-6C65-29F82BCD14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0FEA18-7716-E727-66B8-10A9B70DE471}"/>
              </a:ext>
            </a:extLst>
          </p:cNvPr>
          <p:cNvSpPr>
            <a:spLocks noGrp="1"/>
          </p:cNvSpPr>
          <p:nvPr>
            <p:ph type="title"/>
          </p:nvPr>
        </p:nvSpPr>
        <p:spPr/>
        <p:txBody>
          <a:bodyPr/>
          <a:lstStyle/>
          <a:p>
            <a:r>
              <a:rPr lang="en-GB" noProof="0" dirty="0"/>
              <a:t>Sample Declaration Form: ‘Instructions’ tab</a:t>
            </a:r>
          </a:p>
        </p:txBody>
      </p:sp>
      <p:sp>
        <p:nvSpPr>
          <p:cNvPr id="2" name="Content Placeholder 2">
            <a:extLst>
              <a:ext uri="{FF2B5EF4-FFF2-40B4-BE49-F238E27FC236}">
                <a16:creationId xmlns:a16="http://schemas.microsoft.com/office/drawing/2014/main" id="{25D0D9B9-4A07-830D-C6EA-55A5FC8A2608}"/>
              </a:ext>
            </a:extLst>
          </p:cNvPr>
          <p:cNvSpPr txBox="1">
            <a:spLocks/>
          </p:cNvSpPr>
          <p:nvPr/>
        </p:nvSpPr>
        <p:spPr>
          <a:xfrm>
            <a:off x="516834" y="1271245"/>
            <a:ext cx="5341580"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rgbClr val="007B4E"/>
              </a:buClr>
              <a:buNone/>
            </a:pPr>
            <a:r>
              <a:rPr lang="en-GB" noProof="0" dirty="0">
                <a:solidFill>
                  <a:srgbClr val="4D4D4D"/>
                </a:solidFill>
              </a:rPr>
              <a:t>Completing the </a:t>
            </a:r>
            <a:r>
              <a:rPr lang="en-GB" b="1" noProof="0" dirty="0">
                <a:solidFill>
                  <a:srgbClr val="4D4D4D"/>
                </a:solidFill>
              </a:rPr>
              <a:t>Sample Declaration Form </a:t>
            </a:r>
            <a:r>
              <a:rPr lang="en-GB" noProof="0" dirty="0">
                <a:solidFill>
                  <a:srgbClr val="4D4D4D"/>
                </a:solidFill>
              </a:rPr>
              <a:t>can help avoid errors. Avoiding errors will ensure the fieldwork launch can happen earlier. </a:t>
            </a:r>
            <a:r>
              <a:rPr lang="en-US" dirty="0"/>
              <a:t>Starting on time allows the full use of fieldwork period, which may improve response rates</a:t>
            </a:r>
            <a:r>
              <a:rPr lang="en-GB" noProof="0" dirty="0">
                <a:solidFill>
                  <a:srgbClr val="4D4D4D"/>
                </a:solidFill>
              </a:rPr>
              <a:t>. The Sample Declaration form includes:</a:t>
            </a:r>
          </a:p>
          <a:p>
            <a:pPr marL="0" lvl="1" indent="0">
              <a:buClr>
                <a:srgbClr val="007B4E"/>
              </a:buClr>
              <a:buNone/>
            </a:pPr>
            <a:endParaRPr lang="en-GB" noProof="0" dirty="0">
              <a:solidFill>
                <a:srgbClr val="4D4D4D"/>
              </a:solidFill>
            </a:endParaRPr>
          </a:p>
          <a:p>
            <a:pPr marL="0" lvl="1" indent="0">
              <a:buClr>
                <a:srgbClr val="007B4E"/>
              </a:buClr>
              <a:buNone/>
            </a:pPr>
            <a:r>
              <a:rPr lang="en-GB" b="1" noProof="0" dirty="0">
                <a:solidFill>
                  <a:srgbClr val="8A2700"/>
                </a:solidFill>
              </a:rPr>
              <a:t>‘Instructions’ tab</a:t>
            </a:r>
          </a:p>
          <a:p>
            <a:pPr lvl="2">
              <a:buClr>
                <a:srgbClr val="8A2700"/>
              </a:buClr>
            </a:pPr>
            <a:r>
              <a:rPr lang="en-GB" noProof="0" dirty="0"/>
              <a:t>This includes information on how to complete the declaration form correctly. It’s recommended that this is </a:t>
            </a:r>
            <a:r>
              <a:rPr lang="en-GB" b="1" noProof="0" dirty="0">
                <a:solidFill>
                  <a:srgbClr val="8A2700"/>
                </a:solidFill>
              </a:rPr>
              <a:t>reviewed ahead of completing the form</a:t>
            </a:r>
            <a:r>
              <a:rPr lang="en-GB" noProof="0" dirty="0"/>
              <a:t>. </a:t>
            </a:r>
          </a:p>
        </p:txBody>
      </p:sp>
      <p:pic>
        <p:nvPicPr>
          <p:cNvPr id="5" name="Picture 4">
            <a:extLst>
              <a:ext uri="{FF2B5EF4-FFF2-40B4-BE49-F238E27FC236}">
                <a16:creationId xmlns:a16="http://schemas.microsoft.com/office/drawing/2014/main" id="{3C44F288-5D4F-87DB-9621-E51F7F2333F5}"/>
              </a:ext>
            </a:extLst>
          </p:cNvPr>
          <p:cNvPicPr>
            <a:picLocks noChangeAspect="1"/>
          </p:cNvPicPr>
          <p:nvPr/>
        </p:nvPicPr>
        <p:blipFill>
          <a:blip r:embed="rId3"/>
          <a:stretch>
            <a:fillRect/>
          </a:stretch>
        </p:blipFill>
        <p:spPr>
          <a:xfrm>
            <a:off x="6333588" y="1080206"/>
            <a:ext cx="4862607" cy="4903072"/>
          </a:xfrm>
          <a:prstGeom prst="rect">
            <a:avLst/>
          </a:prstGeom>
        </p:spPr>
      </p:pic>
    </p:spTree>
    <p:extLst>
      <p:ext uri="{BB962C8B-B14F-4D97-AF65-F5344CB8AC3E}">
        <p14:creationId xmlns:p14="http://schemas.microsoft.com/office/powerpoint/2010/main" val="232975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98385-9DA3-94E4-3B9C-C8511B068A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0A497D-4F10-D697-DE0F-956897CE6B9A}"/>
              </a:ext>
            </a:extLst>
          </p:cNvPr>
          <p:cNvSpPr>
            <a:spLocks noGrp="1"/>
          </p:cNvSpPr>
          <p:nvPr>
            <p:ph type="title"/>
          </p:nvPr>
        </p:nvSpPr>
        <p:spPr/>
        <p:txBody>
          <a:bodyPr/>
          <a:lstStyle/>
          <a:p>
            <a:r>
              <a:rPr lang="en-GB" noProof="0" dirty="0"/>
              <a:t>Sample Declaration Form: ‘Checklist’ tab (1)</a:t>
            </a:r>
          </a:p>
        </p:txBody>
      </p:sp>
      <p:sp>
        <p:nvSpPr>
          <p:cNvPr id="2" name="Content Placeholder 2">
            <a:extLst>
              <a:ext uri="{FF2B5EF4-FFF2-40B4-BE49-F238E27FC236}">
                <a16:creationId xmlns:a16="http://schemas.microsoft.com/office/drawing/2014/main" id="{D73706A0-BDB1-518F-A002-6F92628EDE28}"/>
              </a:ext>
            </a:extLst>
          </p:cNvPr>
          <p:cNvSpPr txBox="1">
            <a:spLocks/>
          </p:cNvSpPr>
          <p:nvPr/>
        </p:nvSpPr>
        <p:spPr>
          <a:xfrm>
            <a:off x="516834" y="1271245"/>
            <a:ext cx="4003795"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noProof="0" dirty="0">
                <a:solidFill>
                  <a:srgbClr val="8A2700"/>
                </a:solidFill>
              </a:rPr>
              <a:t>‘Checklist’ tab</a:t>
            </a:r>
          </a:p>
          <a:p>
            <a:pPr lvl="2">
              <a:buClr>
                <a:srgbClr val="8A2700"/>
              </a:buClr>
            </a:pPr>
            <a:r>
              <a:rPr lang="en-GB" sz="1400" noProof="0" dirty="0"/>
              <a:t>The “</a:t>
            </a:r>
            <a:r>
              <a:rPr lang="en-GB" sz="1400" b="1" noProof="0" dirty="0">
                <a:solidFill>
                  <a:srgbClr val="007B4E"/>
                </a:solidFill>
              </a:rPr>
              <a:t>Comments about your trust</a:t>
            </a:r>
            <a:r>
              <a:rPr lang="en-GB" sz="1400" noProof="0" dirty="0"/>
              <a:t>” section </a:t>
            </a:r>
            <a:r>
              <a:rPr lang="en-GB" sz="1400" b="1" noProof="0" dirty="0">
                <a:solidFill>
                  <a:srgbClr val="8A2700"/>
                </a:solidFill>
              </a:rPr>
              <a:t>MUST be completed </a:t>
            </a:r>
            <a:r>
              <a:rPr lang="en-GB" sz="1400" noProof="0" dirty="0"/>
              <a:t>– if there are no changes in your trust this year that could affect the comparability of your sample to last year e.g. trust merger, acquisitions / changes of services etc, then you can write “No changes” in this section. </a:t>
            </a:r>
            <a:r>
              <a:rPr lang="en-GB" sz="1400" b="1" noProof="0" dirty="0">
                <a:solidFill>
                  <a:srgbClr val="8A2700"/>
                </a:solidFill>
              </a:rPr>
              <a:t>Do not leave this section blank</a:t>
            </a:r>
            <a:r>
              <a:rPr lang="en-GB" sz="1400" noProof="0" dirty="0"/>
              <a:t>. </a:t>
            </a:r>
          </a:p>
          <a:p>
            <a:pPr lvl="2">
              <a:buClr>
                <a:srgbClr val="8A2700"/>
              </a:buClr>
            </a:pPr>
            <a:r>
              <a:rPr lang="en-GB" sz="1400" noProof="0" dirty="0"/>
              <a:t>All checks must be completed – if you have added </a:t>
            </a:r>
            <a:r>
              <a:rPr lang="en-GB" sz="1400" b="1" noProof="0" dirty="0"/>
              <a:t>“</a:t>
            </a:r>
            <a:r>
              <a:rPr lang="en-GB" sz="1400" b="1" noProof="0" dirty="0">
                <a:solidFill>
                  <a:srgbClr val="8A2700"/>
                </a:solidFill>
              </a:rPr>
              <a:t>N/A</a:t>
            </a:r>
            <a:r>
              <a:rPr lang="en-GB" sz="1400" b="1" noProof="0" dirty="0"/>
              <a:t>”</a:t>
            </a:r>
            <a:r>
              <a:rPr lang="en-GB" sz="1400" noProof="0" dirty="0"/>
              <a:t> for a check, the “Comments” column </a:t>
            </a:r>
            <a:r>
              <a:rPr lang="en-GB" sz="1400" b="1" noProof="0" dirty="0">
                <a:solidFill>
                  <a:srgbClr val="8A2700"/>
                </a:solidFill>
              </a:rPr>
              <a:t>MUST be completed</a:t>
            </a:r>
            <a:r>
              <a:rPr lang="en-GB" sz="1400" b="1" noProof="0" dirty="0"/>
              <a:t>.</a:t>
            </a:r>
            <a:r>
              <a:rPr lang="en-GB" sz="1400" noProof="0" dirty="0"/>
              <a:t> Missing information can cause delays to the approval of your sample. </a:t>
            </a:r>
          </a:p>
          <a:p>
            <a:pPr lvl="2">
              <a:buClr>
                <a:srgbClr val="8A2700"/>
              </a:buClr>
            </a:pPr>
            <a:r>
              <a:rPr lang="en-GB" sz="1400" noProof="0" dirty="0"/>
              <a:t>If there are checks where you are unsure what information is required, please consult your approved contractor or the SCC team. </a:t>
            </a:r>
          </a:p>
          <a:p>
            <a:pPr marL="683100" lvl="3" indent="0">
              <a:buNone/>
            </a:pPr>
            <a:endParaRPr lang="en-GB" sz="1400" noProof="0" dirty="0"/>
          </a:p>
          <a:p>
            <a:pPr lvl="1"/>
            <a:endParaRPr lang="en-GB" sz="1400" noProof="0" dirty="0"/>
          </a:p>
        </p:txBody>
      </p:sp>
      <p:pic>
        <p:nvPicPr>
          <p:cNvPr id="5" name="Picture 4">
            <a:extLst>
              <a:ext uri="{FF2B5EF4-FFF2-40B4-BE49-F238E27FC236}">
                <a16:creationId xmlns:a16="http://schemas.microsoft.com/office/drawing/2014/main" id="{ED170849-A9AB-2B42-E28F-5245A742BA0D}"/>
              </a:ext>
            </a:extLst>
          </p:cNvPr>
          <p:cNvPicPr>
            <a:picLocks noChangeAspect="1"/>
          </p:cNvPicPr>
          <p:nvPr/>
        </p:nvPicPr>
        <p:blipFill>
          <a:blip r:embed="rId2"/>
          <a:srcRect b="51899"/>
          <a:stretch>
            <a:fillRect/>
          </a:stretch>
        </p:blipFill>
        <p:spPr>
          <a:xfrm>
            <a:off x="4706093" y="1342699"/>
            <a:ext cx="7345494" cy="1694746"/>
          </a:xfrm>
          <a:prstGeom prst="rect">
            <a:avLst/>
          </a:prstGeom>
        </p:spPr>
      </p:pic>
      <p:pic>
        <p:nvPicPr>
          <p:cNvPr id="6" name="Picture 5">
            <a:extLst>
              <a:ext uri="{FF2B5EF4-FFF2-40B4-BE49-F238E27FC236}">
                <a16:creationId xmlns:a16="http://schemas.microsoft.com/office/drawing/2014/main" id="{1B394547-EF10-B6DA-6148-41B764FE4D2F}"/>
              </a:ext>
            </a:extLst>
          </p:cNvPr>
          <p:cNvPicPr>
            <a:picLocks noChangeAspect="1"/>
          </p:cNvPicPr>
          <p:nvPr/>
        </p:nvPicPr>
        <p:blipFill>
          <a:blip r:embed="rId2"/>
          <a:srcRect t="51899"/>
          <a:stretch>
            <a:fillRect/>
          </a:stretch>
        </p:blipFill>
        <p:spPr>
          <a:xfrm>
            <a:off x="4706093" y="4137689"/>
            <a:ext cx="7345494" cy="1694747"/>
          </a:xfrm>
          <a:prstGeom prst="rect">
            <a:avLst/>
          </a:prstGeom>
        </p:spPr>
      </p:pic>
      <p:pic>
        <p:nvPicPr>
          <p:cNvPr id="10" name="Graphic 9" descr="Line arrow: Clockwise curve with solid fill">
            <a:extLst>
              <a:ext uri="{FF2B5EF4-FFF2-40B4-BE49-F238E27FC236}">
                <a16:creationId xmlns:a16="http://schemas.microsoft.com/office/drawing/2014/main" id="{186873C7-3971-DBDD-0077-5F5510DE36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70607" flipH="1">
            <a:off x="4547111" y="2771029"/>
            <a:ext cx="1020289" cy="1007087"/>
          </a:xfrm>
          <a:prstGeom prst="rect">
            <a:avLst/>
          </a:prstGeom>
        </p:spPr>
      </p:pic>
    </p:spTree>
    <p:extLst>
      <p:ext uri="{BB962C8B-B14F-4D97-AF65-F5344CB8AC3E}">
        <p14:creationId xmlns:p14="http://schemas.microsoft.com/office/powerpoint/2010/main" val="102843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33C00-D654-1E3C-A510-37E49DF46F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6F0FA6-4A56-542E-A9D7-3042D9564079}"/>
              </a:ext>
            </a:extLst>
          </p:cNvPr>
          <p:cNvSpPr>
            <a:spLocks noGrp="1"/>
          </p:cNvSpPr>
          <p:nvPr>
            <p:ph type="title"/>
          </p:nvPr>
        </p:nvSpPr>
        <p:spPr/>
        <p:txBody>
          <a:bodyPr/>
          <a:lstStyle/>
          <a:p>
            <a:r>
              <a:rPr lang="en-GB" noProof="0" dirty="0"/>
              <a:t>Sample Declaration Form: ‘Checklist’ tab (2)</a:t>
            </a:r>
          </a:p>
        </p:txBody>
      </p:sp>
      <p:pic>
        <p:nvPicPr>
          <p:cNvPr id="6" name="Picture 5">
            <a:extLst>
              <a:ext uri="{FF2B5EF4-FFF2-40B4-BE49-F238E27FC236}">
                <a16:creationId xmlns:a16="http://schemas.microsoft.com/office/drawing/2014/main" id="{58416552-A3F1-8724-4F34-E947602A5799}"/>
              </a:ext>
            </a:extLst>
          </p:cNvPr>
          <p:cNvPicPr>
            <a:picLocks noChangeAspect="1"/>
          </p:cNvPicPr>
          <p:nvPr/>
        </p:nvPicPr>
        <p:blipFill>
          <a:blip r:embed="rId2"/>
          <a:stretch>
            <a:fillRect/>
          </a:stretch>
        </p:blipFill>
        <p:spPr>
          <a:xfrm>
            <a:off x="3554641" y="1073706"/>
            <a:ext cx="8353108" cy="5043889"/>
          </a:xfrm>
          <a:prstGeom prst="rect">
            <a:avLst/>
          </a:prstGeom>
        </p:spPr>
      </p:pic>
      <p:sp>
        <p:nvSpPr>
          <p:cNvPr id="7" name="Content Placeholder 2">
            <a:extLst>
              <a:ext uri="{FF2B5EF4-FFF2-40B4-BE49-F238E27FC236}">
                <a16:creationId xmlns:a16="http://schemas.microsoft.com/office/drawing/2014/main" id="{FD08D116-9F67-D46F-B66C-CE554002126D}"/>
              </a:ext>
            </a:extLst>
          </p:cNvPr>
          <p:cNvSpPr txBox="1">
            <a:spLocks/>
          </p:cNvSpPr>
          <p:nvPr/>
        </p:nvSpPr>
        <p:spPr>
          <a:xfrm>
            <a:off x="516834" y="1271245"/>
            <a:ext cx="2832541"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noProof="0" dirty="0">
                <a:solidFill>
                  <a:srgbClr val="8A2700"/>
                </a:solidFill>
              </a:rPr>
              <a:t>‘Checklist’ tab</a:t>
            </a:r>
          </a:p>
          <a:p>
            <a:pPr lvl="2">
              <a:buClr>
                <a:srgbClr val="8A2700"/>
              </a:buClr>
            </a:pPr>
            <a:r>
              <a:rPr lang="en-GB" sz="1400" noProof="0" dirty="0"/>
              <a:t>Make sure to add a number or percentage where indicated in the middle column by </a:t>
            </a:r>
            <a:r>
              <a:rPr lang="en-GB" sz="1400" b="1" noProof="0" dirty="0">
                <a:solidFill>
                  <a:srgbClr val="8A2700"/>
                </a:solidFill>
              </a:rPr>
              <a:t>[INSERT NUMBER HERE] </a:t>
            </a:r>
            <a:r>
              <a:rPr lang="en-GB" sz="1400" noProof="0" dirty="0"/>
              <a:t>or</a:t>
            </a:r>
            <a:r>
              <a:rPr lang="en-GB" sz="1400" b="1" noProof="0" dirty="0">
                <a:solidFill>
                  <a:srgbClr val="8A2700"/>
                </a:solidFill>
              </a:rPr>
              <a:t> [INSERT % HERE]</a:t>
            </a:r>
            <a:r>
              <a:rPr lang="en-GB" sz="1400" noProof="0" dirty="0"/>
              <a:t>.</a:t>
            </a:r>
          </a:p>
          <a:p>
            <a:pPr lvl="2">
              <a:buClr>
                <a:srgbClr val="8A2700"/>
              </a:buClr>
            </a:pPr>
            <a:r>
              <a:rPr lang="en-GB" sz="1400" noProof="0" dirty="0"/>
              <a:t>Any additional instructions are highlighted by red bold text.</a:t>
            </a:r>
          </a:p>
          <a:p>
            <a:pPr lvl="2">
              <a:buClr>
                <a:srgbClr val="8A2700"/>
              </a:buClr>
            </a:pPr>
            <a:r>
              <a:rPr lang="en-GB" sz="1400" noProof="0" dirty="0"/>
              <a:t>We will query any shifts of &gt;5% since 2025.</a:t>
            </a:r>
            <a:r>
              <a:rPr lang="en-US" sz="1400" noProof="0" dirty="0"/>
              <a:t> This is to ensure that the sample characteristics haven’t changed significantly from the previous year - significant changes in sample characteristics may affect benchmarking.</a:t>
            </a:r>
            <a:endParaRPr lang="en-GB" sz="1400" noProof="0" dirty="0"/>
          </a:p>
          <a:p>
            <a:pPr lvl="1"/>
            <a:endParaRPr lang="en-GB" sz="1400" noProof="0" dirty="0"/>
          </a:p>
        </p:txBody>
      </p:sp>
      <p:sp>
        <p:nvSpPr>
          <p:cNvPr id="8" name="Oval 7">
            <a:extLst>
              <a:ext uri="{FF2B5EF4-FFF2-40B4-BE49-F238E27FC236}">
                <a16:creationId xmlns:a16="http://schemas.microsoft.com/office/drawing/2014/main" id="{A0C84295-EB17-B197-9573-829E18151995}"/>
              </a:ext>
              <a:ext uri="{C183D7F6-B498-43B3-948B-1728B52AA6E4}">
                <adec:decorative xmlns:adec="http://schemas.microsoft.com/office/drawing/2017/decorative" val="1"/>
              </a:ext>
            </a:extLst>
          </p:cNvPr>
          <p:cNvSpPr/>
          <p:nvPr/>
        </p:nvSpPr>
        <p:spPr>
          <a:xfrm>
            <a:off x="7870004" y="1343164"/>
            <a:ext cx="1469205" cy="660297"/>
          </a:xfrm>
          <a:prstGeom prst="ellipse">
            <a:avLst/>
          </a:prstGeom>
          <a:noFill/>
          <a:ln w="28575">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Oval 8">
            <a:extLst>
              <a:ext uri="{FF2B5EF4-FFF2-40B4-BE49-F238E27FC236}">
                <a16:creationId xmlns:a16="http://schemas.microsoft.com/office/drawing/2014/main" id="{82781FA2-CB90-5C2A-FA05-E29683323056}"/>
              </a:ext>
              <a:ext uri="{C183D7F6-B498-43B3-948B-1728B52AA6E4}">
                <adec:decorative xmlns:adec="http://schemas.microsoft.com/office/drawing/2017/decorative" val="1"/>
              </a:ext>
            </a:extLst>
          </p:cNvPr>
          <p:cNvSpPr/>
          <p:nvPr/>
        </p:nvSpPr>
        <p:spPr>
          <a:xfrm>
            <a:off x="9123453" y="4607960"/>
            <a:ext cx="2784296" cy="906876"/>
          </a:xfrm>
          <a:prstGeom prst="ellipse">
            <a:avLst/>
          </a:prstGeom>
          <a:noFill/>
          <a:ln w="28575">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Oval 9">
            <a:extLst>
              <a:ext uri="{FF2B5EF4-FFF2-40B4-BE49-F238E27FC236}">
                <a16:creationId xmlns:a16="http://schemas.microsoft.com/office/drawing/2014/main" id="{1A660283-FABA-70CF-82D3-7176A05FE2E5}"/>
              </a:ext>
              <a:ext uri="{C183D7F6-B498-43B3-948B-1728B52AA6E4}">
                <adec:decorative xmlns:adec="http://schemas.microsoft.com/office/drawing/2017/decorative" val="1"/>
              </a:ext>
            </a:extLst>
          </p:cNvPr>
          <p:cNvSpPr/>
          <p:nvPr/>
        </p:nvSpPr>
        <p:spPr>
          <a:xfrm>
            <a:off x="7870003" y="4607960"/>
            <a:ext cx="1469205" cy="660297"/>
          </a:xfrm>
          <a:prstGeom prst="ellipse">
            <a:avLst/>
          </a:prstGeom>
          <a:noFill/>
          <a:ln w="28575">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48309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2805C-9F97-D679-29AD-F55D03220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9E79E-8F9D-2A28-3492-55E0DE3207E8}"/>
              </a:ext>
            </a:extLst>
          </p:cNvPr>
          <p:cNvSpPr>
            <a:spLocks noGrp="1"/>
          </p:cNvSpPr>
          <p:nvPr>
            <p:ph type="title"/>
          </p:nvPr>
        </p:nvSpPr>
        <p:spPr/>
        <p:txBody>
          <a:bodyPr/>
          <a:lstStyle/>
          <a:p>
            <a:r>
              <a:rPr lang="en-GB" noProof="0" dirty="0"/>
              <a:t>Contents</a:t>
            </a:r>
          </a:p>
        </p:txBody>
      </p:sp>
      <p:sp>
        <p:nvSpPr>
          <p:cNvPr id="3" name="Content Placeholder 2">
            <a:extLst>
              <a:ext uri="{FF2B5EF4-FFF2-40B4-BE49-F238E27FC236}">
                <a16:creationId xmlns:a16="http://schemas.microsoft.com/office/drawing/2014/main" id="{9F8B84E1-B112-28A0-84ED-2F1887214004}"/>
              </a:ext>
            </a:extLst>
          </p:cNvPr>
          <p:cNvSpPr>
            <a:spLocks noGrp="1"/>
          </p:cNvSpPr>
          <p:nvPr>
            <p:ph idx="1"/>
          </p:nvPr>
        </p:nvSpPr>
        <p:spPr/>
        <p:txBody>
          <a:bodyPr/>
          <a:lstStyle/>
          <a:p>
            <a:pPr lvl="0"/>
            <a:r>
              <a:rPr lang="en-GB" noProof="0" dirty="0">
                <a:hlinkClick r:id="rId2" action="ppaction://hlinksldjump"/>
              </a:rPr>
              <a:t>Overview of 2026 survey</a:t>
            </a:r>
            <a:r>
              <a:rPr lang="en-GB" noProof="0" dirty="0"/>
              <a:t> [5 mins]</a:t>
            </a:r>
          </a:p>
          <a:p>
            <a:pPr lvl="0"/>
            <a:r>
              <a:rPr lang="en-GB" noProof="0" dirty="0">
                <a:hlinkClick r:id="rId3" action="ppaction://hlinksldjump"/>
              </a:rPr>
              <a:t>Sampling and contact approach</a:t>
            </a:r>
            <a:r>
              <a:rPr lang="en-GB" noProof="0" dirty="0"/>
              <a:t> [10 mins]</a:t>
            </a:r>
          </a:p>
          <a:p>
            <a:r>
              <a:rPr lang="en-GB" dirty="0">
                <a:hlinkClick r:id="rId4" action="ppaction://hlinksldjump"/>
              </a:rPr>
              <a:t>Instruction manuals</a:t>
            </a:r>
            <a:r>
              <a:rPr lang="en-GB" dirty="0"/>
              <a:t> [10 mins]</a:t>
            </a:r>
          </a:p>
          <a:p>
            <a:pPr lvl="0"/>
            <a:r>
              <a:rPr lang="en-GB" noProof="0" dirty="0">
                <a:hlinkClick r:id="rId5" action="ppaction://hlinksldjump"/>
              </a:rPr>
              <a:t>Discussion of common queries and potential sampling errors </a:t>
            </a:r>
            <a:r>
              <a:rPr lang="en-GB" noProof="0" dirty="0"/>
              <a:t>[15 mins]</a:t>
            </a:r>
          </a:p>
          <a:p>
            <a:r>
              <a:rPr lang="en-GB" dirty="0">
                <a:hlinkClick r:id="rId6" action="ppaction://hlinksldjump"/>
              </a:rPr>
              <a:t>Questionnaire development: survey questions</a:t>
            </a:r>
            <a:r>
              <a:rPr lang="en-GB" dirty="0"/>
              <a:t> [10 mins]</a:t>
            </a:r>
          </a:p>
          <a:p>
            <a:pPr lvl="0"/>
            <a:r>
              <a:rPr lang="en-GB" noProof="0" dirty="0">
                <a:hlinkClick r:id="rId7" action="ppaction://hlinksldjump"/>
              </a:rPr>
              <a:t>Service user-facing materials</a:t>
            </a:r>
            <a:r>
              <a:rPr lang="en-GB" noProof="0" dirty="0"/>
              <a:t> [10 mins]</a:t>
            </a:r>
          </a:p>
          <a:p>
            <a:pPr lvl="0"/>
            <a:r>
              <a:rPr lang="en-GB" noProof="0" dirty="0">
                <a:hlinkClick r:id="rId8" action="ppaction://hlinksldjump"/>
              </a:rPr>
              <a:t>Data Protection and Section 251 Requirements</a:t>
            </a:r>
            <a:r>
              <a:rPr lang="en-GB" noProof="0" dirty="0"/>
              <a:t> [5 mins]</a:t>
            </a:r>
          </a:p>
          <a:p>
            <a:pPr lvl="0"/>
            <a:r>
              <a:rPr lang="en-GB" noProof="0" dirty="0">
                <a:hlinkClick r:id="rId9" action="ppaction://hlinksldjump"/>
              </a:rPr>
              <a:t>Demographic Batch Service (DBS) checks</a:t>
            </a:r>
            <a:r>
              <a:rPr lang="en-GB" noProof="0" dirty="0"/>
              <a:t> [5 mins]</a:t>
            </a:r>
          </a:p>
          <a:p>
            <a:pPr lvl="0"/>
            <a:r>
              <a:rPr lang="en-GB" noProof="0" dirty="0">
                <a:hlinkClick r:id="rId10" action="ppaction://hlinksldjump"/>
              </a:rPr>
              <a:t>Entering fieldwork</a:t>
            </a:r>
            <a:r>
              <a:rPr lang="en-GB" noProof="0" dirty="0"/>
              <a:t> [5 mins]</a:t>
            </a:r>
          </a:p>
          <a:p>
            <a:pPr lvl="0"/>
            <a:r>
              <a:rPr lang="en-GB" noProof="0" dirty="0">
                <a:hlinkClick r:id="rId11" action="ppaction://hlinksldjump"/>
              </a:rPr>
              <a:t>Key dates</a:t>
            </a:r>
            <a:r>
              <a:rPr lang="en-GB" noProof="0" dirty="0"/>
              <a:t> [5 mins]</a:t>
            </a:r>
          </a:p>
          <a:p>
            <a:pPr lvl="0"/>
            <a:r>
              <a:rPr lang="en-GB" noProof="0" dirty="0">
                <a:hlinkClick r:id="rId12" action="ppaction://hlinksldjump"/>
              </a:rPr>
              <a:t>Questions</a:t>
            </a:r>
            <a:r>
              <a:rPr lang="en-GB" noProof="0" dirty="0"/>
              <a:t> [10 mins]</a:t>
            </a:r>
          </a:p>
        </p:txBody>
      </p:sp>
    </p:spTree>
    <p:extLst>
      <p:ext uri="{BB962C8B-B14F-4D97-AF65-F5344CB8AC3E}">
        <p14:creationId xmlns:p14="http://schemas.microsoft.com/office/powerpoint/2010/main" val="27830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BF6A-4B13-BD46-E2EF-DA76ED81FF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040674-9FD7-FA7C-3550-EB4CECB6CAA3}"/>
              </a:ext>
            </a:extLst>
          </p:cNvPr>
          <p:cNvSpPr>
            <a:spLocks noGrp="1"/>
          </p:cNvSpPr>
          <p:nvPr>
            <p:ph type="title"/>
          </p:nvPr>
        </p:nvSpPr>
        <p:spPr/>
        <p:txBody>
          <a:bodyPr/>
          <a:lstStyle/>
          <a:p>
            <a:r>
              <a:rPr lang="en-GB" noProof="0" dirty="0"/>
              <a:t>Sample Declaration Form: ‘Checklist’ tab (3)</a:t>
            </a:r>
          </a:p>
        </p:txBody>
      </p:sp>
      <p:pic>
        <p:nvPicPr>
          <p:cNvPr id="4" name="Picture 3">
            <a:extLst>
              <a:ext uri="{FF2B5EF4-FFF2-40B4-BE49-F238E27FC236}">
                <a16:creationId xmlns:a16="http://schemas.microsoft.com/office/drawing/2014/main" id="{AA41FD8E-802F-BA9E-0469-0EC8E925B2E5}"/>
              </a:ext>
            </a:extLst>
          </p:cNvPr>
          <p:cNvPicPr>
            <a:picLocks noChangeAspect="1"/>
          </p:cNvPicPr>
          <p:nvPr/>
        </p:nvPicPr>
        <p:blipFill>
          <a:blip r:embed="rId2"/>
          <a:stretch>
            <a:fillRect/>
          </a:stretch>
        </p:blipFill>
        <p:spPr>
          <a:xfrm>
            <a:off x="2899041" y="1089098"/>
            <a:ext cx="8937422" cy="4908883"/>
          </a:xfrm>
          <a:prstGeom prst="rect">
            <a:avLst/>
          </a:prstGeom>
        </p:spPr>
      </p:pic>
      <p:sp>
        <p:nvSpPr>
          <p:cNvPr id="2" name="Content Placeholder 2">
            <a:extLst>
              <a:ext uri="{FF2B5EF4-FFF2-40B4-BE49-F238E27FC236}">
                <a16:creationId xmlns:a16="http://schemas.microsoft.com/office/drawing/2014/main" id="{F252F327-77CF-8AB8-E285-67634280A8B7}"/>
              </a:ext>
            </a:extLst>
          </p:cNvPr>
          <p:cNvSpPr txBox="1">
            <a:spLocks/>
          </p:cNvSpPr>
          <p:nvPr/>
        </p:nvSpPr>
        <p:spPr>
          <a:xfrm>
            <a:off x="517525" y="1302776"/>
            <a:ext cx="2162613"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noProof="0" dirty="0">
                <a:solidFill>
                  <a:srgbClr val="8A2700"/>
                </a:solidFill>
              </a:rPr>
              <a:t>‘Checklist’ tab</a:t>
            </a:r>
          </a:p>
          <a:p>
            <a:pPr lvl="2">
              <a:buClr>
                <a:srgbClr val="8A2700"/>
              </a:buClr>
            </a:pPr>
            <a:r>
              <a:rPr lang="en-GB" sz="1400" noProof="0" dirty="0"/>
              <a:t>You should complete the </a:t>
            </a:r>
            <a:r>
              <a:rPr lang="en-GB" sz="1400" b="1" noProof="0" dirty="0">
                <a:solidFill>
                  <a:srgbClr val="8A2700"/>
                </a:solidFill>
              </a:rPr>
              <a:t>dropdown ‘Check’ </a:t>
            </a:r>
            <a:r>
              <a:rPr lang="en-GB" sz="1400" noProof="0" dirty="0"/>
              <a:t>for each row.</a:t>
            </a:r>
          </a:p>
          <a:p>
            <a:pPr marL="683100" lvl="3" indent="0">
              <a:buNone/>
            </a:pPr>
            <a:endParaRPr lang="en-GB" sz="1400" noProof="0" dirty="0"/>
          </a:p>
          <a:p>
            <a:pPr lvl="1"/>
            <a:endParaRPr lang="en-GB" sz="1400" noProof="0" dirty="0"/>
          </a:p>
        </p:txBody>
      </p:sp>
    </p:spTree>
    <p:extLst>
      <p:ext uri="{BB962C8B-B14F-4D97-AF65-F5344CB8AC3E}">
        <p14:creationId xmlns:p14="http://schemas.microsoft.com/office/powerpoint/2010/main" val="380341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81670-C4E6-672A-FCB8-FFFA09E4F6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B78BB1-66FE-54D9-636F-23F45F197C3B}"/>
              </a:ext>
            </a:extLst>
          </p:cNvPr>
          <p:cNvSpPr>
            <a:spLocks noGrp="1"/>
          </p:cNvSpPr>
          <p:nvPr>
            <p:ph type="title"/>
          </p:nvPr>
        </p:nvSpPr>
        <p:spPr/>
        <p:txBody>
          <a:bodyPr/>
          <a:lstStyle/>
          <a:p>
            <a:r>
              <a:rPr lang="en-GB" noProof="0" dirty="0"/>
              <a:t>Sample Declaration Form: ‘Checklist’ tab (4)</a:t>
            </a:r>
          </a:p>
        </p:txBody>
      </p:sp>
      <p:sp>
        <p:nvSpPr>
          <p:cNvPr id="2" name="Content Placeholder 2">
            <a:extLst>
              <a:ext uri="{FF2B5EF4-FFF2-40B4-BE49-F238E27FC236}">
                <a16:creationId xmlns:a16="http://schemas.microsoft.com/office/drawing/2014/main" id="{96898120-1D75-9D7B-6201-EAF64D53466C}"/>
              </a:ext>
            </a:extLst>
          </p:cNvPr>
          <p:cNvSpPr txBox="1">
            <a:spLocks/>
          </p:cNvSpPr>
          <p:nvPr/>
        </p:nvSpPr>
        <p:spPr>
          <a:xfrm>
            <a:off x="516834" y="1271245"/>
            <a:ext cx="4003795"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noProof="0" dirty="0">
                <a:solidFill>
                  <a:srgbClr val="8A2700"/>
                </a:solidFill>
              </a:rPr>
              <a:t>‘Checklist’ tab</a:t>
            </a:r>
          </a:p>
          <a:p>
            <a:pPr lvl="2">
              <a:buClr>
                <a:srgbClr val="8A2700"/>
              </a:buClr>
            </a:pPr>
            <a:r>
              <a:rPr lang="en-GB" sz="1400" noProof="0" dirty="0"/>
              <a:t>Please provide dates when the local checks and DBS checks were conducted.</a:t>
            </a:r>
          </a:p>
          <a:p>
            <a:pPr marL="683100" lvl="3" indent="0">
              <a:buNone/>
            </a:pPr>
            <a:endParaRPr lang="en-GB" sz="1400" noProof="0" dirty="0"/>
          </a:p>
          <a:p>
            <a:pPr lvl="1"/>
            <a:endParaRPr lang="en-GB" sz="1400" noProof="0" dirty="0"/>
          </a:p>
        </p:txBody>
      </p:sp>
      <p:pic>
        <p:nvPicPr>
          <p:cNvPr id="6" name="Picture 5">
            <a:extLst>
              <a:ext uri="{FF2B5EF4-FFF2-40B4-BE49-F238E27FC236}">
                <a16:creationId xmlns:a16="http://schemas.microsoft.com/office/drawing/2014/main" id="{AB5DDB8E-A7C8-6217-B57C-8AAF6D6618D0}"/>
              </a:ext>
            </a:extLst>
          </p:cNvPr>
          <p:cNvPicPr>
            <a:picLocks noChangeAspect="1"/>
          </p:cNvPicPr>
          <p:nvPr/>
        </p:nvPicPr>
        <p:blipFill>
          <a:blip r:embed="rId2"/>
          <a:stretch>
            <a:fillRect/>
          </a:stretch>
        </p:blipFill>
        <p:spPr>
          <a:xfrm>
            <a:off x="4599601" y="1271244"/>
            <a:ext cx="6876633" cy="4778303"/>
          </a:xfrm>
          <a:prstGeom prst="rect">
            <a:avLst/>
          </a:prstGeom>
        </p:spPr>
      </p:pic>
      <p:sp>
        <p:nvSpPr>
          <p:cNvPr id="7" name="Oval 6">
            <a:extLst>
              <a:ext uri="{FF2B5EF4-FFF2-40B4-BE49-F238E27FC236}">
                <a16:creationId xmlns:a16="http://schemas.microsoft.com/office/drawing/2014/main" id="{DDACC8DB-8A04-D0BA-CFA8-92B021288230}"/>
              </a:ext>
              <a:ext uri="{C183D7F6-B498-43B3-948B-1728B52AA6E4}">
                <adec:decorative xmlns:adec="http://schemas.microsoft.com/office/drawing/2017/decorative" val="1"/>
              </a:ext>
            </a:extLst>
          </p:cNvPr>
          <p:cNvSpPr/>
          <p:nvPr/>
        </p:nvSpPr>
        <p:spPr>
          <a:xfrm>
            <a:off x="9174822" y="4926459"/>
            <a:ext cx="2380384" cy="827069"/>
          </a:xfrm>
          <a:prstGeom prst="ellipse">
            <a:avLst/>
          </a:prstGeom>
          <a:noFill/>
          <a:ln w="28575">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244698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FBD3A-EE64-2E7A-AE6B-535BFFA0F6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55C77D-EEF5-D9B0-7ADE-1FA0F809AD21}"/>
              </a:ext>
            </a:extLst>
          </p:cNvPr>
          <p:cNvSpPr>
            <a:spLocks noGrp="1"/>
          </p:cNvSpPr>
          <p:nvPr>
            <p:ph type="title"/>
          </p:nvPr>
        </p:nvSpPr>
        <p:spPr/>
        <p:txBody>
          <a:bodyPr/>
          <a:lstStyle/>
          <a:p>
            <a:r>
              <a:rPr lang="en-GB" noProof="0" dirty="0"/>
              <a:t>Sample Declaration Form: ‘Checklist’ tab (5)</a:t>
            </a:r>
          </a:p>
        </p:txBody>
      </p:sp>
      <p:sp>
        <p:nvSpPr>
          <p:cNvPr id="2" name="Content Placeholder 2">
            <a:extLst>
              <a:ext uri="{FF2B5EF4-FFF2-40B4-BE49-F238E27FC236}">
                <a16:creationId xmlns:a16="http://schemas.microsoft.com/office/drawing/2014/main" id="{95693543-8FDD-A045-4ED7-1B945A78E8C7}"/>
              </a:ext>
            </a:extLst>
          </p:cNvPr>
          <p:cNvSpPr txBox="1">
            <a:spLocks/>
          </p:cNvSpPr>
          <p:nvPr/>
        </p:nvSpPr>
        <p:spPr>
          <a:xfrm>
            <a:off x="516834" y="1271245"/>
            <a:ext cx="4003795"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noProof="0" dirty="0">
                <a:solidFill>
                  <a:srgbClr val="8A2700"/>
                </a:solidFill>
              </a:rPr>
              <a:t>‘Checklist’ tab</a:t>
            </a:r>
          </a:p>
          <a:p>
            <a:pPr lvl="2">
              <a:buClr>
                <a:srgbClr val="8A2700"/>
              </a:buClr>
            </a:pPr>
            <a:r>
              <a:rPr lang="en-GB" sz="1400" noProof="0" dirty="0"/>
              <a:t>Please make sure that the ‘Check’ column is complete for every row.</a:t>
            </a:r>
          </a:p>
          <a:p>
            <a:pPr lvl="1"/>
            <a:endParaRPr lang="en-GB" sz="1400" noProof="0" dirty="0"/>
          </a:p>
        </p:txBody>
      </p:sp>
      <p:pic>
        <p:nvPicPr>
          <p:cNvPr id="5" name="Picture 4">
            <a:extLst>
              <a:ext uri="{FF2B5EF4-FFF2-40B4-BE49-F238E27FC236}">
                <a16:creationId xmlns:a16="http://schemas.microsoft.com/office/drawing/2014/main" id="{16186303-2406-8B43-2810-3CC3AF8BCDB3}"/>
              </a:ext>
            </a:extLst>
          </p:cNvPr>
          <p:cNvPicPr>
            <a:picLocks noChangeAspect="1"/>
          </p:cNvPicPr>
          <p:nvPr/>
        </p:nvPicPr>
        <p:blipFill>
          <a:blip r:embed="rId2"/>
          <a:stretch>
            <a:fillRect/>
          </a:stretch>
        </p:blipFill>
        <p:spPr>
          <a:xfrm>
            <a:off x="5013743" y="1086310"/>
            <a:ext cx="6287829" cy="4919738"/>
          </a:xfrm>
          <a:prstGeom prst="rect">
            <a:avLst/>
          </a:prstGeom>
        </p:spPr>
      </p:pic>
    </p:spTree>
    <p:extLst>
      <p:ext uri="{BB962C8B-B14F-4D97-AF65-F5344CB8AC3E}">
        <p14:creationId xmlns:p14="http://schemas.microsoft.com/office/powerpoint/2010/main" val="25102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D853-F20A-5FF0-5D75-07C414B15AE7}"/>
            </a:ext>
          </a:extLst>
        </p:cNvPr>
        <p:cNvGrpSpPr/>
        <p:nvPr/>
      </p:nvGrpSpPr>
      <p:grpSpPr>
        <a:xfrm>
          <a:off x="0" y="0"/>
          <a:ext cx="0" cy="0"/>
          <a:chOff x="0" y="0"/>
          <a:chExt cx="0" cy="0"/>
        </a:xfrm>
      </p:grpSpPr>
      <p:sp>
        <p:nvSpPr>
          <p:cNvPr id="8" name="Google Shape;657;p26">
            <a:extLst>
              <a:ext uri="{FF2B5EF4-FFF2-40B4-BE49-F238E27FC236}">
                <a16:creationId xmlns:a16="http://schemas.microsoft.com/office/drawing/2014/main" id="{8A37FFC7-B4F0-F2E7-5E31-97DE4515D031}"/>
              </a:ext>
              <a:ext uri="{C183D7F6-B498-43B3-948B-1728B52AA6E4}">
                <adec:decorative xmlns:adec="http://schemas.microsoft.com/office/drawing/2017/decorative" val="1"/>
              </a:ext>
            </a:extLst>
          </p:cNvPr>
          <p:cNvSpPr/>
          <p:nvPr/>
        </p:nvSpPr>
        <p:spPr>
          <a:xfrm>
            <a:off x="935746" y="4357727"/>
            <a:ext cx="4403510" cy="1308400"/>
          </a:xfrm>
          <a:prstGeom prst="homePlate">
            <a:avLst>
              <a:gd name="adj" fmla="val 29403"/>
            </a:avLst>
          </a:prstGeom>
          <a:solidFill>
            <a:schemeClr val="bg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3" name="Title 2">
            <a:extLst>
              <a:ext uri="{FF2B5EF4-FFF2-40B4-BE49-F238E27FC236}">
                <a16:creationId xmlns:a16="http://schemas.microsoft.com/office/drawing/2014/main" id="{0FC2CF43-9970-9778-5C82-0982B0B7FBFE}"/>
              </a:ext>
            </a:extLst>
          </p:cNvPr>
          <p:cNvSpPr>
            <a:spLocks noGrp="1"/>
          </p:cNvSpPr>
          <p:nvPr>
            <p:ph type="title"/>
          </p:nvPr>
        </p:nvSpPr>
        <p:spPr/>
        <p:txBody>
          <a:bodyPr/>
          <a:lstStyle/>
          <a:p>
            <a:r>
              <a:rPr lang="en-GB" noProof="0" dirty="0"/>
              <a:t>Sample Declaration Form: ‘Declaration agreement’ tab</a:t>
            </a:r>
          </a:p>
        </p:txBody>
      </p:sp>
      <p:sp>
        <p:nvSpPr>
          <p:cNvPr id="2" name="Content Placeholder 2">
            <a:extLst>
              <a:ext uri="{FF2B5EF4-FFF2-40B4-BE49-F238E27FC236}">
                <a16:creationId xmlns:a16="http://schemas.microsoft.com/office/drawing/2014/main" id="{1A44E6AB-AE15-4DC3-BAAE-C01D8A4EF4A4}"/>
              </a:ext>
            </a:extLst>
          </p:cNvPr>
          <p:cNvSpPr txBox="1">
            <a:spLocks/>
          </p:cNvSpPr>
          <p:nvPr/>
        </p:nvSpPr>
        <p:spPr>
          <a:xfrm>
            <a:off x="516835" y="1271245"/>
            <a:ext cx="5020936" cy="262809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noProof="0" dirty="0">
                <a:solidFill>
                  <a:srgbClr val="8A2700"/>
                </a:solidFill>
              </a:rPr>
              <a:t>‘Declaration Agreement’ tab</a:t>
            </a:r>
          </a:p>
          <a:p>
            <a:pPr lvl="2">
              <a:buClr>
                <a:srgbClr val="8A2700"/>
              </a:buClr>
            </a:pPr>
            <a:r>
              <a:rPr lang="en-GB" sz="1400" noProof="0" dirty="0"/>
              <a:t>This must be completed and signed by</a:t>
            </a:r>
            <a:r>
              <a:rPr lang="en-GB" sz="1400" b="1" noProof="0" dirty="0"/>
              <a:t> </a:t>
            </a:r>
            <a:r>
              <a:rPr lang="en-GB" sz="1400" b="1" noProof="0" dirty="0">
                <a:solidFill>
                  <a:srgbClr val="8A2700"/>
                </a:solidFill>
              </a:rPr>
              <a:t>BOTH</a:t>
            </a:r>
            <a:r>
              <a:rPr lang="en-GB" sz="1400" b="1" noProof="0" dirty="0"/>
              <a:t> </a:t>
            </a:r>
            <a:r>
              <a:rPr lang="en-GB" sz="1400" noProof="0" dirty="0"/>
              <a:t>the individual who has drawn the sample for your trust </a:t>
            </a:r>
            <a:r>
              <a:rPr lang="en-GB" sz="1400" b="1" noProof="0" dirty="0">
                <a:solidFill>
                  <a:srgbClr val="8A2700"/>
                </a:solidFill>
              </a:rPr>
              <a:t>AND</a:t>
            </a:r>
            <a:r>
              <a:rPr lang="en-GB" sz="1400" noProof="0" dirty="0"/>
              <a:t> your Caldicott Guardian. </a:t>
            </a:r>
          </a:p>
          <a:p>
            <a:pPr lvl="2">
              <a:buClr>
                <a:srgbClr val="8A2700"/>
              </a:buClr>
            </a:pPr>
            <a:r>
              <a:rPr lang="en-GB" sz="1400" noProof="0" dirty="0"/>
              <a:t>The </a:t>
            </a:r>
            <a:r>
              <a:rPr lang="en-GB" sz="1400" b="1" noProof="0" dirty="0">
                <a:solidFill>
                  <a:srgbClr val="8A2700"/>
                </a:solidFill>
              </a:rPr>
              <a:t>date</a:t>
            </a:r>
            <a:r>
              <a:rPr lang="en-GB" sz="1400" noProof="0" dirty="0"/>
              <a:t> the sample has been signed off by both individuals, along with </a:t>
            </a:r>
            <a:r>
              <a:rPr lang="en-GB" sz="1400" b="1" noProof="0" dirty="0">
                <a:solidFill>
                  <a:srgbClr val="8A2700"/>
                </a:solidFill>
              </a:rPr>
              <a:t>email addresses</a:t>
            </a:r>
            <a:r>
              <a:rPr lang="en-GB" sz="1400" noProof="0" dirty="0"/>
              <a:t> and </a:t>
            </a:r>
            <a:r>
              <a:rPr lang="en-GB" sz="1400" b="1" noProof="0" dirty="0">
                <a:solidFill>
                  <a:srgbClr val="8A2700"/>
                </a:solidFill>
              </a:rPr>
              <a:t>contact numbers </a:t>
            </a:r>
            <a:r>
              <a:rPr lang="en-GB" sz="1400" noProof="0" dirty="0"/>
              <a:t>must also be added. </a:t>
            </a:r>
          </a:p>
          <a:p>
            <a:pPr lvl="2">
              <a:buClr>
                <a:srgbClr val="8A2700"/>
              </a:buClr>
            </a:pPr>
            <a:r>
              <a:rPr lang="en-GB" sz="1400" noProof="0" dirty="0"/>
              <a:t>Missing information can delay the approval of your sample. </a:t>
            </a:r>
          </a:p>
          <a:p>
            <a:pPr marL="683100" lvl="3" indent="0">
              <a:buNone/>
            </a:pPr>
            <a:endParaRPr lang="en-GB" sz="1400" noProof="0" dirty="0"/>
          </a:p>
          <a:p>
            <a:pPr lvl="1"/>
            <a:endParaRPr lang="en-GB" sz="1400" noProof="0" dirty="0"/>
          </a:p>
        </p:txBody>
      </p:sp>
      <p:pic>
        <p:nvPicPr>
          <p:cNvPr id="5" name="Picture 4">
            <a:extLst>
              <a:ext uri="{FF2B5EF4-FFF2-40B4-BE49-F238E27FC236}">
                <a16:creationId xmlns:a16="http://schemas.microsoft.com/office/drawing/2014/main" id="{4E4B92AF-D902-FFEC-B076-9C1F4BDFC0C9}"/>
              </a:ext>
            </a:extLst>
          </p:cNvPr>
          <p:cNvPicPr>
            <a:picLocks noChangeAspect="1"/>
          </p:cNvPicPr>
          <p:nvPr/>
        </p:nvPicPr>
        <p:blipFill>
          <a:blip r:embed="rId2"/>
          <a:stretch>
            <a:fillRect/>
          </a:stretch>
        </p:blipFill>
        <p:spPr>
          <a:xfrm>
            <a:off x="5825447" y="1082384"/>
            <a:ext cx="5774076" cy="4954140"/>
          </a:xfrm>
          <a:prstGeom prst="rect">
            <a:avLst/>
          </a:prstGeom>
        </p:spPr>
      </p:pic>
      <p:sp>
        <p:nvSpPr>
          <p:cNvPr id="4" name="Google Shape;646;p26">
            <a:extLst>
              <a:ext uri="{FF2B5EF4-FFF2-40B4-BE49-F238E27FC236}">
                <a16:creationId xmlns:a16="http://schemas.microsoft.com/office/drawing/2014/main" id="{7406D11A-645A-68E5-96BF-8B9DC195DDAA}"/>
              </a:ext>
              <a:ext uri="{C183D7F6-B498-43B3-948B-1728B52AA6E4}">
                <adec:decorative xmlns:adec="http://schemas.microsoft.com/office/drawing/2017/decorative" val="1"/>
              </a:ext>
            </a:extLst>
          </p:cNvPr>
          <p:cNvSpPr/>
          <p:nvPr/>
        </p:nvSpPr>
        <p:spPr>
          <a:xfrm>
            <a:off x="229160" y="4264186"/>
            <a:ext cx="1799338" cy="1495483"/>
          </a:xfrm>
          <a:prstGeom prst="hexagon">
            <a:avLst>
              <a:gd name="adj" fmla="val 28729"/>
              <a:gd name="vf" fmla="val 115470"/>
            </a:avLst>
          </a:prstGeom>
          <a:solidFill>
            <a:schemeClr val="accent3">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6" name="Google Shape;647;p26">
            <a:extLst>
              <a:ext uri="{FF2B5EF4-FFF2-40B4-BE49-F238E27FC236}">
                <a16:creationId xmlns:a16="http://schemas.microsoft.com/office/drawing/2014/main" id="{DB6196BD-B0ED-4415-109F-0295DA59AB3A}"/>
              </a:ext>
              <a:ext uri="{C183D7F6-B498-43B3-948B-1728B52AA6E4}">
                <adec:decorative xmlns:adec="http://schemas.microsoft.com/office/drawing/2017/decorative" val="1"/>
              </a:ext>
            </a:extLst>
          </p:cNvPr>
          <p:cNvSpPr/>
          <p:nvPr/>
        </p:nvSpPr>
        <p:spPr>
          <a:xfrm>
            <a:off x="467447" y="4487532"/>
            <a:ext cx="1322764" cy="1099223"/>
          </a:xfrm>
          <a:prstGeom prst="hexagon">
            <a:avLst>
              <a:gd name="adj" fmla="val 28729"/>
              <a:gd name="vf" fmla="val 115470"/>
            </a:avLst>
          </a:prstGeom>
          <a:solidFill>
            <a:schemeClr val="accent3"/>
          </a:solidFill>
          <a:ln>
            <a:noFill/>
          </a:ln>
        </p:spPr>
        <p:txBody>
          <a:bodyPr spcFirstLastPara="1" wrap="square" lIns="121900" tIns="121900" rIns="121900" bIns="121900" anchor="ctr" anchorCtr="0">
            <a:noAutofit/>
          </a:bodyPr>
          <a:lstStyle/>
          <a:p>
            <a:endParaRPr lang="en-GB" sz="2400" noProof="0" dirty="0">
              <a:latin typeface="+mj-lt"/>
            </a:endParaRPr>
          </a:p>
        </p:txBody>
      </p:sp>
      <p:pic>
        <p:nvPicPr>
          <p:cNvPr id="7" name="Graphic 6" descr="Lights On with solid fill">
            <a:extLst>
              <a:ext uri="{FF2B5EF4-FFF2-40B4-BE49-F238E27FC236}">
                <a16:creationId xmlns:a16="http://schemas.microsoft.com/office/drawing/2014/main" id="{20B5F3B6-11C1-51F5-551F-3AD1556973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539" y="4645204"/>
            <a:ext cx="783877" cy="783877"/>
          </a:xfrm>
          <a:prstGeom prst="rect">
            <a:avLst/>
          </a:prstGeom>
        </p:spPr>
      </p:pic>
      <p:sp>
        <p:nvSpPr>
          <p:cNvPr id="9" name="Content Placeholder 2">
            <a:extLst>
              <a:ext uri="{FF2B5EF4-FFF2-40B4-BE49-F238E27FC236}">
                <a16:creationId xmlns:a16="http://schemas.microsoft.com/office/drawing/2014/main" id="{4C386186-5167-650E-3BB7-510FDAF6AAF3}"/>
              </a:ext>
            </a:extLst>
          </p:cNvPr>
          <p:cNvSpPr txBox="1">
            <a:spLocks/>
          </p:cNvSpPr>
          <p:nvPr/>
        </p:nvSpPr>
        <p:spPr>
          <a:xfrm>
            <a:off x="1331386" y="3740427"/>
            <a:ext cx="5020936" cy="262809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42900"/>
            <a:endParaRPr lang="en-GB" sz="1400" noProof="0" dirty="0"/>
          </a:p>
          <a:p>
            <a:pPr lvl="1"/>
            <a:endParaRPr lang="en-GB" sz="1400" noProof="0" dirty="0"/>
          </a:p>
        </p:txBody>
      </p:sp>
      <p:sp>
        <p:nvSpPr>
          <p:cNvPr id="10" name="Content Placeholder 1">
            <a:extLst>
              <a:ext uri="{FF2B5EF4-FFF2-40B4-BE49-F238E27FC236}">
                <a16:creationId xmlns:a16="http://schemas.microsoft.com/office/drawing/2014/main" id="{EBD86270-7163-9358-F0CE-46CBE179836A}"/>
              </a:ext>
            </a:extLst>
          </p:cNvPr>
          <p:cNvSpPr txBox="1">
            <a:spLocks/>
          </p:cNvSpPr>
          <p:nvPr/>
        </p:nvSpPr>
        <p:spPr>
          <a:xfrm>
            <a:off x="2152403" y="4514315"/>
            <a:ext cx="2852028" cy="1104570"/>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Wingdings" panose="05000000000000000000" pitchFamily="2" charset="2"/>
              <a:buNone/>
            </a:pPr>
            <a:r>
              <a:rPr lang="en-US" sz="1400" dirty="0"/>
              <a:t>Make sure to enter a contact number or explain an alternative contact method e.g. “I don’t have a phone number, please use email”.</a:t>
            </a:r>
          </a:p>
          <a:p>
            <a:endParaRPr lang="en-US" sz="1400" dirty="0"/>
          </a:p>
        </p:txBody>
      </p:sp>
    </p:spTree>
    <p:extLst>
      <p:ext uri="{BB962C8B-B14F-4D97-AF65-F5344CB8AC3E}">
        <p14:creationId xmlns:p14="http://schemas.microsoft.com/office/powerpoint/2010/main" val="277174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EF30A-0C64-7078-90AB-135AD61B4F1B}"/>
            </a:ext>
          </a:extLst>
        </p:cNvPr>
        <p:cNvGrpSpPr/>
        <p:nvPr/>
      </p:nvGrpSpPr>
      <p:grpSpPr>
        <a:xfrm>
          <a:off x="0" y="0"/>
          <a:ext cx="0" cy="0"/>
          <a:chOff x="0" y="0"/>
          <a:chExt cx="0" cy="0"/>
        </a:xfrm>
      </p:grpSpPr>
      <p:sp>
        <p:nvSpPr>
          <p:cNvPr id="8" name="Content Placeholder 6">
            <a:extLst>
              <a:ext uri="{FF2B5EF4-FFF2-40B4-BE49-F238E27FC236}">
                <a16:creationId xmlns:a16="http://schemas.microsoft.com/office/drawing/2014/main" id="{E088D995-F382-E29B-7938-7C8A01FC2B3A}"/>
              </a:ext>
            </a:extLst>
          </p:cNvPr>
          <p:cNvSpPr txBox="1">
            <a:spLocks/>
          </p:cNvSpPr>
          <p:nvPr/>
        </p:nvSpPr>
        <p:spPr>
          <a:xfrm>
            <a:off x="516833" y="1271246"/>
            <a:ext cx="11155361" cy="999344"/>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rgbClr val="007B4E"/>
              </a:buClr>
              <a:buSzPct val="2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noProof="0" dirty="0">
                <a:solidFill>
                  <a:srgbClr val="8A2700"/>
                </a:solidFill>
              </a:rPr>
              <a:t>Submitting your Sample Declaration Form:</a:t>
            </a:r>
          </a:p>
          <a:p>
            <a:pPr marL="400950" marR="0" lvl="0" indent="-285750" algn="l" defTabSz="914400" rtl="0" eaLnBrk="1" fontAlgn="auto" latinLnBrk="0" hangingPunct="1">
              <a:lnSpc>
                <a:spcPct val="100000"/>
              </a:lnSpc>
              <a:spcBef>
                <a:spcPts val="600"/>
              </a:spcBef>
              <a:spcAft>
                <a:spcPts val="600"/>
              </a:spcAft>
              <a:buClr>
                <a:srgbClr val="8A2700"/>
              </a:buClr>
              <a:buSzPct val="140000"/>
              <a:buFont typeface="Courier New" panose="02070309020205020404" pitchFamily="49" charset="0"/>
              <a:buChar char="o"/>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mn-cs"/>
              </a:rPr>
              <a:t>Sample declaration forms are to be submitted to your approved contractor (or the SCC team if you are an in-house trust).</a:t>
            </a:r>
          </a:p>
          <a:p>
            <a:pPr marL="400950" marR="0" lvl="0" indent="-285750" algn="l" defTabSz="914400" rtl="0" eaLnBrk="1" fontAlgn="auto" latinLnBrk="0" hangingPunct="1">
              <a:lnSpc>
                <a:spcPct val="100000"/>
              </a:lnSpc>
              <a:spcBef>
                <a:spcPts val="600"/>
              </a:spcBef>
              <a:spcAft>
                <a:spcPts val="600"/>
              </a:spcAft>
              <a:buClr>
                <a:srgbClr val="8A2700"/>
              </a:buClr>
              <a:buSzPct val="140000"/>
              <a:buFont typeface="Courier New" panose="02070309020205020404" pitchFamily="49" charset="0"/>
              <a:buChar char="o"/>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mn-cs"/>
              </a:rPr>
              <a:t>Once the form has been approved, please submit your sample safely via the </a:t>
            </a:r>
            <a:r>
              <a:rPr kumimoji="0" lang="en-GB" sz="1800" b="1" i="0" u="none" strike="noStrike" kern="1200" cap="none" spc="0" normalizeH="0" baseline="0" noProof="0" dirty="0">
                <a:ln>
                  <a:noFill/>
                </a:ln>
                <a:solidFill>
                  <a:srgbClr val="8A2700"/>
                </a:solidFill>
                <a:effectLst/>
                <a:uLnTx/>
                <a:uFillTx/>
                <a:latin typeface="Arial" panose="020B0604020202020204"/>
                <a:ea typeface="+mn-ea"/>
                <a:cs typeface="+mn-cs"/>
              </a:rPr>
              <a:t>secure file transfer site</a:t>
            </a: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mn-cs"/>
              </a:rPr>
              <a:t>.</a:t>
            </a:r>
          </a:p>
          <a:p>
            <a:pPr lvl="2">
              <a:buFont typeface="Courier New" panose="02070309020205020404" pitchFamily="49" charset="0"/>
              <a:buChar char="o"/>
            </a:pPr>
            <a:endParaRPr lang="en-GB" noProof="0" dirty="0"/>
          </a:p>
          <a:p>
            <a:pPr marL="115200" indent="0" algn="ctr">
              <a:lnSpc>
                <a:spcPct val="100000"/>
              </a:lnSpc>
              <a:spcBef>
                <a:spcPts val="600"/>
              </a:spcBef>
              <a:spcAft>
                <a:spcPts val="600"/>
              </a:spcAft>
              <a:buSzPct val="140000"/>
              <a:buNone/>
            </a:pPr>
            <a:endPar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115200" indent="0" algn="ctr">
              <a:lnSpc>
                <a:spcPct val="100000"/>
              </a:lnSpc>
              <a:spcBef>
                <a:spcPts val="600"/>
              </a:spcBef>
              <a:spcAft>
                <a:spcPts val="600"/>
              </a:spcAft>
              <a:buSzPct val="140000"/>
              <a:buNone/>
            </a:pPr>
            <a:endParaRPr lang="en-GB" sz="1800" noProof="0" dirty="0">
              <a:solidFill>
                <a:srgbClr val="4D4D4D"/>
              </a:solidFill>
            </a:endParaRPr>
          </a:p>
          <a:p>
            <a:pPr marL="115200" indent="0" algn="ctr">
              <a:lnSpc>
                <a:spcPct val="100000"/>
              </a:lnSpc>
              <a:spcBef>
                <a:spcPts val="600"/>
              </a:spcBef>
              <a:spcAft>
                <a:spcPts val="600"/>
              </a:spcAft>
              <a:buSzPct val="140000"/>
              <a:buNone/>
            </a:pPr>
            <a:endPar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
                <a:srgbClr val="007B4E"/>
              </a:buClr>
              <a:buSzPct val="140000"/>
              <a:buFont typeface="Arial" panose="020B0604020202020204" pitchFamily="34" charset="0"/>
              <a:buNone/>
              <a:tabLst/>
              <a:defRPr/>
            </a:pPr>
            <a:endPar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576C9018-D45D-5FE6-1027-07AEA8B0D9A2}"/>
              </a:ext>
            </a:extLst>
          </p:cNvPr>
          <p:cNvSpPr>
            <a:spLocks noGrp="1"/>
          </p:cNvSpPr>
          <p:nvPr>
            <p:ph type="title"/>
          </p:nvPr>
        </p:nvSpPr>
        <p:spPr/>
        <p:txBody>
          <a:bodyPr/>
          <a:lstStyle/>
          <a:p>
            <a:r>
              <a:rPr lang="en-GB" noProof="0" dirty="0"/>
              <a:t>Sample Declaration Form</a:t>
            </a:r>
          </a:p>
        </p:txBody>
      </p:sp>
      <p:sp>
        <p:nvSpPr>
          <p:cNvPr id="12" name="Rectangle 11">
            <a:extLst>
              <a:ext uri="{FF2B5EF4-FFF2-40B4-BE49-F238E27FC236}">
                <a16:creationId xmlns:a16="http://schemas.microsoft.com/office/drawing/2014/main" id="{29F63820-4A83-342E-C345-E477EFFE5F9C}"/>
              </a:ext>
            </a:extLst>
          </p:cNvPr>
          <p:cNvSpPr/>
          <p:nvPr/>
        </p:nvSpPr>
        <p:spPr>
          <a:xfrm>
            <a:off x="1395319" y="3277456"/>
            <a:ext cx="9401362" cy="2521765"/>
          </a:xfrm>
          <a:prstGeom prst="rect">
            <a:avLst/>
          </a:prstGeom>
          <a:solidFill>
            <a:schemeClr val="bg1"/>
          </a:solidFill>
          <a:ln w="19050">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5200" indent="0" algn="ctr">
              <a:lnSpc>
                <a:spcPct val="100000"/>
              </a:lnSpc>
              <a:spcBef>
                <a:spcPts val="600"/>
              </a:spcBef>
              <a:spcAft>
                <a:spcPts val="600"/>
              </a:spcAft>
              <a:buSzPct val="140000"/>
              <a:buNone/>
            </a:pPr>
            <a:r>
              <a:rPr kumimoji="0" lang="en-GB" b="1" i="0" u="none" strike="noStrike" kern="1200" cap="none" spc="0" normalizeH="0" baseline="0" noProof="0" dirty="0">
                <a:ln>
                  <a:noFill/>
                </a:ln>
                <a:solidFill>
                  <a:srgbClr val="8A2700"/>
                </a:solidFill>
                <a:effectLst/>
                <a:uLnTx/>
                <a:uFillTx/>
                <a:latin typeface="Arial" panose="020B0604020202020204" pitchFamily="34" charset="0"/>
                <a:ea typeface="+mn-ea"/>
                <a:cs typeface="Arial" panose="020B0604020202020204" pitchFamily="34" charset="0"/>
              </a:rPr>
              <a:t>Tips</a:t>
            </a:r>
          </a:p>
          <a:p>
            <a:pPr marL="400950" indent="-285750">
              <a:lnSpc>
                <a:spcPct val="100000"/>
              </a:lnSpc>
              <a:spcBef>
                <a:spcPts val="600"/>
              </a:spcBef>
              <a:spcAft>
                <a:spcPts val="600"/>
              </a:spcAft>
              <a:buClr>
                <a:srgbClr val="8A2700"/>
              </a:buClr>
              <a:buSzPct val="100000"/>
              <a:buFont typeface="Courier New" panose="02070309020205020404" pitchFamily="49" charset="0"/>
              <a:buChar char="o"/>
            </a:pPr>
            <a:r>
              <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Take care to fill in </a:t>
            </a:r>
            <a:r>
              <a:rPr kumimoji="0" lang="en-GB" b="1" i="0" u="none" strike="noStrike" kern="1200" cap="none" spc="0" normalizeH="0" baseline="0" noProof="0" dirty="0">
                <a:ln>
                  <a:noFill/>
                </a:ln>
                <a:solidFill>
                  <a:srgbClr val="8A2700"/>
                </a:solidFill>
                <a:effectLst/>
                <a:uLnTx/>
                <a:uFillTx/>
                <a:latin typeface="Arial" panose="020B0604020202020204" pitchFamily="34" charset="0"/>
                <a:ea typeface="+mn-ea"/>
                <a:cs typeface="Arial" panose="020B0604020202020204" pitchFamily="34" charset="0"/>
              </a:rPr>
              <a:t>dates</a:t>
            </a:r>
            <a:r>
              <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a:p>
            <a:pPr marL="400950" indent="-285750">
              <a:lnSpc>
                <a:spcPct val="100000"/>
              </a:lnSpc>
              <a:spcBef>
                <a:spcPts val="600"/>
              </a:spcBef>
              <a:spcAft>
                <a:spcPts val="600"/>
              </a:spcAft>
              <a:buClr>
                <a:srgbClr val="8A2700"/>
              </a:buClr>
              <a:buSzPct val="100000"/>
              <a:buFont typeface="Courier New" panose="02070309020205020404" pitchFamily="49" charset="0"/>
              <a:buChar char="o"/>
            </a:pPr>
            <a:r>
              <a:rPr kumimoji="0" lang="en-GB" b="1" i="0" u="none" strike="noStrike" kern="1200" cap="none" spc="0" normalizeH="0" baseline="0" noProof="0" dirty="0">
                <a:ln>
                  <a:noFill/>
                </a:ln>
                <a:solidFill>
                  <a:srgbClr val="8A2700"/>
                </a:solidFill>
                <a:effectLst/>
                <a:uLnTx/>
                <a:uFillTx/>
                <a:latin typeface="Arial" panose="020B0604020202020204" pitchFamily="34" charset="0"/>
                <a:ea typeface="+mn-ea"/>
                <a:cs typeface="Arial" panose="020B0604020202020204" pitchFamily="34" charset="0"/>
              </a:rPr>
              <a:t>Schedule time for sign-off in advance with Caldicott Guardian</a:t>
            </a:r>
            <a:r>
              <a:rPr kumimoji="0" lang="en-GB"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a:p>
            <a:pPr marL="400950" indent="-285750">
              <a:lnSpc>
                <a:spcPct val="100000"/>
              </a:lnSpc>
              <a:spcBef>
                <a:spcPts val="600"/>
              </a:spcBef>
              <a:spcAft>
                <a:spcPts val="600"/>
              </a:spcAft>
              <a:buClr>
                <a:srgbClr val="8A2700"/>
              </a:buClr>
              <a:buSzPct val="100000"/>
              <a:buFont typeface="Courier New" panose="02070309020205020404" pitchFamily="49" charset="0"/>
              <a:buChar char="o"/>
            </a:pPr>
            <a:r>
              <a:rPr lang="en-GB" b="1" noProof="0" dirty="0">
                <a:solidFill>
                  <a:srgbClr val="8A2700"/>
                </a:solidFill>
                <a:latin typeface="Arial" panose="020B0604020202020204" pitchFamily="34" charset="0"/>
                <a:cs typeface="Arial" panose="020B0604020202020204" pitchFamily="34" charset="0"/>
              </a:rPr>
              <a:t>We will query any unexplained shifts of &gt;5% </a:t>
            </a:r>
            <a:r>
              <a:rPr lang="en-GB" noProof="0" dirty="0">
                <a:solidFill>
                  <a:srgbClr val="4D4D4D"/>
                </a:solidFill>
                <a:latin typeface="Arial" panose="020B0604020202020204" pitchFamily="34" charset="0"/>
                <a:cs typeface="Arial" panose="020B0604020202020204" pitchFamily="34" charset="0"/>
              </a:rPr>
              <a:t>in your sample, so it’s best to provide as much detail about any changes since 2025 as you can.</a:t>
            </a:r>
          </a:p>
          <a:p>
            <a:pPr marL="400950" indent="-285750">
              <a:lnSpc>
                <a:spcPct val="100000"/>
              </a:lnSpc>
              <a:spcBef>
                <a:spcPts val="600"/>
              </a:spcBef>
              <a:spcAft>
                <a:spcPts val="600"/>
              </a:spcAft>
              <a:buClr>
                <a:srgbClr val="8A2700"/>
              </a:buClr>
              <a:buSzPct val="140000"/>
              <a:buFont typeface="Courier New" panose="02070309020205020404" pitchFamily="49" charset="0"/>
              <a:buChar char="o"/>
            </a:pPr>
            <a:endParaRPr lang="en-GB" sz="1600" noProof="0" dirty="0"/>
          </a:p>
        </p:txBody>
      </p:sp>
      <p:pic>
        <p:nvPicPr>
          <p:cNvPr id="14" name="Graphic 13" descr="Lightbulb and gear with solid fill">
            <a:extLst>
              <a:ext uri="{FF2B5EF4-FFF2-40B4-BE49-F238E27FC236}">
                <a16:creationId xmlns:a16="http://schemas.microsoft.com/office/drawing/2014/main" id="{1A856819-4C1C-374E-7208-FA664571D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03421" y="3429000"/>
            <a:ext cx="914400" cy="914400"/>
          </a:xfrm>
          <a:prstGeom prst="rect">
            <a:avLst/>
          </a:prstGeom>
        </p:spPr>
      </p:pic>
    </p:spTree>
    <p:extLst>
      <p:ext uri="{BB962C8B-B14F-4D97-AF65-F5344CB8AC3E}">
        <p14:creationId xmlns:p14="http://schemas.microsoft.com/office/powerpoint/2010/main" val="2079808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6831-A090-929F-D79C-7E8B451FD68A}"/>
              </a:ext>
            </a:extLst>
          </p:cNvPr>
          <p:cNvSpPr>
            <a:spLocks noGrp="1"/>
          </p:cNvSpPr>
          <p:nvPr>
            <p:ph type="title"/>
          </p:nvPr>
        </p:nvSpPr>
        <p:spPr/>
        <p:txBody>
          <a:bodyPr/>
          <a:lstStyle/>
          <a:p>
            <a:r>
              <a:rPr lang="en-GB" noProof="0" dirty="0"/>
              <a:t>Discussion of common queries and potential sampling errors</a:t>
            </a:r>
          </a:p>
        </p:txBody>
      </p:sp>
    </p:spTree>
    <p:extLst>
      <p:ext uri="{BB962C8B-B14F-4D97-AF65-F5344CB8AC3E}">
        <p14:creationId xmlns:p14="http://schemas.microsoft.com/office/powerpoint/2010/main" val="1054961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57E76-3071-D9F4-771E-189550A99741}"/>
            </a:ext>
          </a:extLst>
        </p:cNvPr>
        <p:cNvGrpSpPr/>
        <p:nvPr/>
      </p:nvGrpSpPr>
      <p:grpSpPr>
        <a:xfrm>
          <a:off x="0" y="0"/>
          <a:ext cx="0" cy="0"/>
          <a:chOff x="0" y="0"/>
          <a:chExt cx="0" cy="0"/>
        </a:xfrm>
      </p:grpSpPr>
      <p:sp>
        <p:nvSpPr>
          <p:cNvPr id="4" name="Content Placeholder 6">
            <a:extLst>
              <a:ext uri="{FF2B5EF4-FFF2-40B4-BE49-F238E27FC236}">
                <a16:creationId xmlns:a16="http://schemas.microsoft.com/office/drawing/2014/main" id="{26F56996-4BC1-CC92-4F1E-E50EA59E621F}"/>
              </a:ext>
            </a:extLst>
          </p:cNvPr>
          <p:cNvSpPr txBox="1">
            <a:spLocks/>
          </p:cNvSpPr>
          <p:nvPr/>
        </p:nvSpPr>
        <p:spPr>
          <a:xfrm>
            <a:off x="516834" y="1280849"/>
            <a:ext cx="11046275" cy="4287744"/>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en-GB" b="1" dirty="0">
                <a:solidFill>
                  <a:srgbClr val="8A2700"/>
                </a:solidFill>
              </a:rPr>
              <a:t>Can my trust still participate even though we can’t reach the minimum sample size? </a:t>
            </a:r>
            <a:r>
              <a:rPr lang="en-GB" dirty="0">
                <a:solidFill>
                  <a:srgbClr val="4A4A49"/>
                </a:solidFill>
              </a:rPr>
              <a:t>Yes, although you may not receive full results, we would still encourage you to take part. Please let SCC and your contractor know if your sample will be less than 300.</a:t>
            </a:r>
          </a:p>
          <a:p>
            <a:pPr marL="285750" indent="-285750">
              <a:buFont typeface="Courier New" panose="02070309020205020404" pitchFamily="49" charset="0"/>
              <a:buChar char="o"/>
            </a:pPr>
            <a:r>
              <a:rPr lang="en-US" b="1" dirty="0">
                <a:solidFill>
                  <a:srgbClr val="8A2700"/>
                </a:solidFill>
              </a:rPr>
              <a:t>There is a service user whose baby received some additional care on the Postnatal Ward. How should this be coded under the neonatal care variable? </a:t>
            </a:r>
            <a:r>
              <a:rPr lang="en-US" dirty="0">
                <a:solidFill>
                  <a:srgbClr val="4A4A49"/>
                </a:solidFill>
              </a:rPr>
              <a:t>This should be </a:t>
            </a:r>
            <a:r>
              <a:rPr lang="en-GB" dirty="0"/>
              <a:t>4: ‘Transitional care (babies are admitted to transitional care for treatments such as mild jaundice, feeding problems, being kept warm)’.</a:t>
            </a:r>
          </a:p>
          <a:p>
            <a:pPr marL="285750" indent="-285750">
              <a:buFont typeface="Courier New" panose="02070309020205020404" pitchFamily="49" charset="0"/>
              <a:buChar char="o"/>
            </a:pPr>
            <a:r>
              <a:rPr lang="en-GB" b="1" dirty="0">
                <a:solidFill>
                  <a:srgbClr val="8A2700"/>
                </a:solidFill>
              </a:rPr>
              <a:t>There is a service user who comes out in our data extract as being anonymised due to having a sensitive condition (e.g. HIV). We therefore have no patient level details for them. Can they still be included? </a:t>
            </a:r>
            <a:r>
              <a:rPr lang="en-US" dirty="0">
                <a:solidFill>
                  <a:srgbClr val="4A4A49"/>
                </a:solidFill>
              </a:rPr>
              <a:t>Sensitive conditions/procedures aren’t explicitly specified, however, the patient details have been kept confidential. So, they should not be included in the sample.</a:t>
            </a:r>
            <a:endParaRPr lang="en-GB" dirty="0">
              <a:solidFill>
                <a:srgbClr val="4A4A49"/>
              </a:solidFill>
            </a:endParaRPr>
          </a:p>
          <a:p>
            <a:pPr marL="188912" algn="ctr">
              <a:lnSpc>
                <a:spcPct val="100000"/>
              </a:lnSpc>
              <a:spcBef>
                <a:spcPts val="300"/>
              </a:spcBef>
              <a:spcAft>
                <a:spcPts val="300"/>
              </a:spcAft>
              <a:buSzPct val="100000"/>
            </a:pPr>
            <a:endParaRPr lang="en-GB" b="1" spc="-20" noProof="0" dirty="0">
              <a:solidFill>
                <a:srgbClr val="8A2700"/>
              </a:solidFill>
              <a:ea typeface="Arial" panose="020B0604020202020204" pitchFamily="34" charset="0"/>
            </a:endParaRPr>
          </a:p>
          <a:p>
            <a:pPr marL="188912" algn="ctr">
              <a:lnSpc>
                <a:spcPct val="100000"/>
              </a:lnSpc>
              <a:spcBef>
                <a:spcPts val="300"/>
              </a:spcBef>
              <a:spcAft>
                <a:spcPts val="300"/>
              </a:spcAft>
              <a:buSzPct val="100000"/>
            </a:pPr>
            <a:endParaRPr lang="en-GB" sz="1600" b="1" spc="-20" noProof="0" dirty="0">
              <a:solidFill>
                <a:srgbClr val="007B4E"/>
              </a:solidFill>
              <a:ea typeface="Arial" panose="020B0604020202020204" pitchFamily="34" charset="0"/>
            </a:endParaRPr>
          </a:p>
        </p:txBody>
      </p:sp>
      <p:sp>
        <p:nvSpPr>
          <p:cNvPr id="3" name="Title 2">
            <a:extLst>
              <a:ext uri="{FF2B5EF4-FFF2-40B4-BE49-F238E27FC236}">
                <a16:creationId xmlns:a16="http://schemas.microsoft.com/office/drawing/2014/main" id="{8BC28D12-A52C-6369-48D7-CAD1EA27E089}"/>
              </a:ext>
            </a:extLst>
          </p:cNvPr>
          <p:cNvSpPr>
            <a:spLocks noGrp="1"/>
          </p:cNvSpPr>
          <p:nvPr>
            <p:ph type="title"/>
          </p:nvPr>
        </p:nvSpPr>
        <p:spPr/>
        <p:txBody>
          <a:bodyPr/>
          <a:lstStyle/>
          <a:p>
            <a:r>
              <a:rPr lang="en-GB" dirty="0"/>
              <a:t>Discussion of common trust queries</a:t>
            </a:r>
            <a:endParaRPr lang="en-GB" noProof="0" dirty="0"/>
          </a:p>
        </p:txBody>
      </p:sp>
    </p:spTree>
    <p:extLst>
      <p:ext uri="{BB962C8B-B14F-4D97-AF65-F5344CB8AC3E}">
        <p14:creationId xmlns:p14="http://schemas.microsoft.com/office/powerpoint/2010/main" val="262034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EFF3A-8E3A-6CC2-8DAC-8C93D0BDDA25}"/>
            </a:ext>
          </a:extLst>
        </p:cNvPr>
        <p:cNvGrpSpPr/>
        <p:nvPr/>
      </p:nvGrpSpPr>
      <p:grpSpPr>
        <a:xfrm>
          <a:off x="0" y="0"/>
          <a:ext cx="0" cy="0"/>
          <a:chOff x="0" y="0"/>
          <a:chExt cx="0" cy="0"/>
        </a:xfrm>
      </p:grpSpPr>
      <p:sp>
        <p:nvSpPr>
          <p:cNvPr id="8" name="Google Shape;657;p26">
            <a:extLst>
              <a:ext uri="{FF2B5EF4-FFF2-40B4-BE49-F238E27FC236}">
                <a16:creationId xmlns:a16="http://schemas.microsoft.com/office/drawing/2014/main" id="{E68FA130-BE31-A8D4-26EA-55FCD18FA975}"/>
              </a:ext>
              <a:ext uri="{C183D7F6-B498-43B3-948B-1728B52AA6E4}">
                <adec:decorative xmlns:adec="http://schemas.microsoft.com/office/drawing/2017/decorative" val="1"/>
              </a:ext>
            </a:extLst>
          </p:cNvPr>
          <p:cNvSpPr/>
          <p:nvPr/>
        </p:nvSpPr>
        <p:spPr>
          <a:xfrm>
            <a:off x="7804137" y="284855"/>
            <a:ext cx="4082219" cy="955381"/>
          </a:xfrm>
          <a:prstGeom prst="homePlate">
            <a:avLst>
              <a:gd name="adj" fmla="val 29403"/>
            </a:avLst>
          </a:prstGeom>
          <a:solidFill>
            <a:schemeClr val="bg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4" name="Content Placeholder 6">
            <a:extLst>
              <a:ext uri="{FF2B5EF4-FFF2-40B4-BE49-F238E27FC236}">
                <a16:creationId xmlns:a16="http://schemas.microsoft.com/office/drawing/2014/main" id="{A8EAB612-A44A-D0E4-89D6-BC0D13109399}"/>
              </a:ext>
            </a:extLst>
          </p:cNvPr>
          <p:cNvSpPr txBox="1">
            <a:spLocks/>
          </p:cNvSpPr>
          <p:nvPr/>
        </p:nvSpPr>
        <p:spPr>
          <a:xfrm>
            <a:off x="516834" y="1280849"/>
            <a:ext cx="11046275" cy="3804718"/>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SzPct val="140000"/>
            </a:pPr>
            <a:r>
              <a:rPr lang="en-GB" sz="1600" noProof="0" dirty="0">
                <a:solidFill>
                  <a:srgbClr val="4D4D4D"/>
                </a:solidFill>
              </a:rPr>
              <a:t>Examples of checks you should do before submitting your sample:</a:t>
            </a:r>
          </a:p>
          <a:p>
            <a:pPr marL="444500" indent="-255588">
              <a:lnSpc>
                <a:spcPct val="100000"/>
              </a:lnSpc>
              <a:spcBef>
                <a:spcPts val="300"/>
              </a:spcBef>
              <a:spcAft>
                <a:spcPts val="300"/>
              </a:spcAft>
              <a:buSzPct val="100000"/>
              <a:buFont typeface="Wingdings" panose="05000000000000000000" pitchFamily="2" charset="2"/>
              <a:buChar char="ü"/>
            </a:pPr>
            <a:r>
              <a:rPr lang="en-GB" sz="1600" noProof="0" dirty="0">
                <a:solidFill>
                  <a:srgbClr val="4D4D4D"/>
                </a:solidFill>
              </a:rPr>
              <a:t>Check distribution of service user ages in your sample (especially those aged 16, 17 and 18 years).</a:t>
            </a:r>
          </a:p>
          <a:p>
            <a:pPr marL="444500" indent="-255588">
              <a:lnSpc>
                <a:spcPct val="100000"/>
              </a:lnSpc>
              <a:spcBef>
                <a:spcPts val="300"/>
              </a:spcBef>
              <a:spcAft>
                <a:spcPts val="300"/>
              </a:spcAft>
              <a:buSzPct val="100000"/>
              <a:buFont typeface="Wingdings" panose="05000000000000000000" pitchFamily="2" charset="2"/>
              <a:buChar char="ü"/>
            </a:pPr>
            <a:r>
              <a:rPr lang="en-GB" sz="1600" noProof="0" dirty="0">
                <a:solidFill>
                  <a:srgbClr val="4D4D4D"/>
                </a:solidFill>
              </a:rPr>
              <a:t>Check that mobile numbers are included and correct</a:t>
            </a:r>
            <a:r>
              <a:rPr lang="en-GB" sz="1600" dirty="0">
                <a:solidFill>
                  <a:srgbClr val="4D4D4D"/>
                </a:solidFill>
              </a:rPr>
              <a:t>.</a:t>
            </a:r>
            <a:r>
              <a:rPr lang="en-GB" sz="1600" noProof="0" dirty="0">
                <a:solidFill>
                  <a:srgbClr val="4D4D4D"/>
                </a:solidFill>
              </a:rPr>
              <a:t> </a:t>
            </a:r>
            <a:r>
              <a:rPr lang="en-US" sz="1600" noProof="0" dirty="0">
                <a:solidFill>
                  <a:srgbClr val="4D4D4D"/>
                </a:solidFill>
              </a:rPr>
              <a:t>There should be no landline numbers and there should be 11 digits in each number.</a:t>
            </a:r>
            <a:endParaRPr lang="en-GB" sz="1600" noProof="0" dirty="0">
              <a:solidFill>
                <a:srgbClr val="4D4D4D"/>
              </a:solidFill>
            </a:endParaRPr>
          </a:p>
          <a:p>
            <a:pPr marL="444500" indent="-255588">
              <a:lnSpc>
                <a:spcPct val="100000"/>
              </a:lnSpc>
              <a:spcBef>
                <a:spcPts val="300"/>
              </a:spcBef>
              <a:spcAft>
                <a:spcPts val="300"/>
              </a:spcAft>
              <a:buSzPct val="100000"/>
              <a:buFont typeface="Wingdings" panose="05000000000000000000" pitchFamily="2" charset="2"/>
              <a:buChar char="ü"/>
            </a:pPr>
            <a:r>
              <a:rPr lang="en-GB" sz="1600" noProof="0" dirty="0">
                <a:solidFill>
                  <a:srgbClr val="4D4D4D"/>
                </a:solidFill>
              </a:rPr>
              <a:t>Check coding of </a:t>
            </a:r>
            <a:r>
              <a:rPr lang="en-GB" sz="1600" noProof="0" dirty="0">
                <a:solidFill>
                  <a:srgbClr val="4D4639"/>
                </a:solidFill>
                <a:latin typeface="Arial" panose="020B0604020202020204" pitchFamily="34" charset="0"/>
                <a:ea typeface="Arial" panose="020B0604020202020204" pitchFamily="34" charset="0"/>
              </a:rPr>
              <a:t>Actual</a:t>
            </a:r>
            <a:r>
              <a:rPr lang="en-GB" sz="1600" spc="-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Delivery</a:t>
            </a:r>
            <a:r>
              <a:rPr lang="en-GB" sz="1600" spc="-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Place (ADP).</a:t>
            </a:r>
          </a:p>
          <a:p>
            <a:pPr marL="444500" indent="-255588">
              <a:lnSpc>
                <a:spcPct val="100000"/>
              </a:lnSpc>
              <a:spcBef>
                <a:spcPts val="300"/>
              </a:spcBef>
              <a:spcAft>
                <a:spcPts val="300"/>
              </a:spcAft>
              <a:buSzPct val="100000"/>
              <a:buFont typeface="Wingdings" panose="05000000000000000000" pitchFamily="2" charset="2"/>
              <a:buChar char="ü"/>
            </a:pPr>
            <a:r>
              <a:rPr lang="en-GB" sz="1600" spc="-20" dirty="0">
                <a:solidFill>
                  <a:srgbClr val="4D4D4D"/>
                </a:solidFill>
              </a:rPr>
              <a:t>Check that site codes are not present </a:t>
            </a:r>
            <a:r>
              <a:rPr lang="en-GB" sz="1600" dirty="0">
                <a:solidFill>
                  <a:srgbClr val="4D4639"/>
                </a:solidFill>
                <a:latin typeface="Arial" panose="020B0604020202020204" pitchFamily="34" charset="0"/>
                <a:ea typeface="Arial" panose="020B0604020202020204" pitchFamily="34" charset="0"/>
              </a:rPr>
              <a:t>for</a:t>
            </a:r>
            <a:r>
              <a:rPr lang="en-GB" sz="1600" spc="-10" dirty="0">
                <a:solidFill>
                  <a:srgbClr val="4D4639"/>
                </a:solidFill>
                <a:latin typeface="Arial" panose="020B0604020202020204" pitchFamily="34" charset="0"/>
                <a:ea typeface="Arial" panose="020B0604020202020204" pitchFamily="34" charset="0"/>
              </a:rPr>
              <a:t> </a:t>
            </a:r>
            <a:r>
              <a:rPr lang="en-GB" sz="1600" dirty="0">
                <a:solidFill>
                  <a:srgbClr val="4D4639"/>
                </a:solidFill>
                <a:latin typeface="Arial" panose="020B0604020202020204" pitchFamily="34" charset="0"/>
                <a:ea typeface="Arial" panose="020B0604020202020204" pitchFamily="34" charset="0"/>
              </a:rPr>
              <a:t>individuals with ADP</a:t>
            </a:r>
            <a:r>
              <a:rPr lang="en-GB" sz="1600" spc="-10" dirty="0">
                <a:solidFill>
                  <a:srgbClr val="4D4639"/>
                </a:solidFill>
                <a:latin typeface="Arial" panose="020B0604020202020204" pitchFamily="34" charset="0"/>
                <a:ea typeface="Arial" panose="020B0604020202020204" pitchFamily="34" charset="0"/>
              </a:rPr>
              <a:t> </a:t>
            </a:r>
            <a:r>
              <a:rPr lang="en-GB" sz="1600" dirty="0">
                <a:solidFill>
                  <a:srgbClr val="4D4639"/>
                </a:solidFill>
                <a:latin typeface="Arial" panose="020B0604020202020204" pitchFamily="34" charset="0"/>
                <a:ea typeface="Arial" panose="020B0604020202020204" pitchFamily="34" charset="0"/>
              </a:rPr>
              <a:t>1 (home births), 5 (private hospital)</a:t>
            </a:r>
            <a:r>
              <a:rPr lang="en-GB" sz="1600" spc="-10" dirty="0">
                <a:solidFill>
                  <a:srgbClr val="4D4639"/>
                </a:solidFill>
                <a:latin typeface="Arial" panose="020B0604020202020204" pitchFamily="34" charset="0"/>
                <a:ea typeface="Arial" panose="020B0604020202020204" pitchFamily="34" charset="0"/>
              </a:rPr>
              <a:t> </a:t>
            </a:r>
            <a:r>
              <a:rPr lang="en-GB" sz="1600" dirty="0">
                <a:solidFill>
                  <a:srgbClr val="4D4639"/>
                </a:solidFill>
                <a:latin typeface="Arial" panose="020B0604020202020204" pitchFamily="34" charset="0"/>
                <a:ea typeface="Arial" panose="020B0604020202020204" pitchFamily="34" charset="0"/>
              </a:rPr>
              <a:t>or</a:t>
            </a:r>
            <a:r>
              <a:rPr lang="en-GB" sz="1600" spc="10" dirty="0">
                <a:solidFill>
                  <a:srgbClr val="4D4639"/>
                </a:solidFill>
                <a:latin typeface="Arial" panose="020B0604020202020204" pitchFamily="34" charset="0"/>
                <a:ea typeface="Arial" panose="020B0604020202020204" pitchFamily="34" charset="0"/>
              </a:rPr>
              <a:t> </a:t>
            </a:r>
            <a:r>
              <a:rPr lang="en-GB" sz="1600" spc="-25" dirty="0">
                <a:solidFill>
                  <a:srgbClr val="4D4639"/>
                </a:solidFill>
                <a:latin typeface="Arial" panose="020B0604020202020204" pitchFamily="34" charset="0"/>
                <a:ea typeface="Arial" panose="020B0604020202020204" pitchFamily="34" charset="0"/>
              </a:rPr>
              <a:t>8 (</a:t>
            </a:r>
            <a:r>
              <a:rPr lang="en-US" sz="1600" spc="-25" dirty="0">
                <a:solidFill>
                  <a:srgbClr val="4D4639"/>
                </a:solidFill>
                <a:latin typeface="Arial" panose="020B0604020202020204" pitchFamily="34" charset="0"/>
                <a:ea typeface="Arial" panose="020B0604020202020204" pitchFamily="34" charset="0"/>
              </a:rPr>
              <a:t>deliveries that took place outside the trust)</a:t>
            </a:r>
            <a:r>
              <a:rPr lang="en-GB" sz="1600" spc="-25" dirty="0">
                <a:solidFill>
                  <a:srgbClr val="4D4639"/>
                </a:solidFill>
                <a:latin typeface="Arial" panose="020B0604020202020204" pitchFamily="34" charset="0"/>
                <a:ea typeface="Arial" panose="020B0604020202020204" pitchFamily="34" charset="0"/>
              </a:rPr>
              <a:t>. </a:t>
            </a:r>
            <a:r>
              <a:rPr lang="en-US" sz="1600" spc="-25" dirty="0">
                <a:solidFill>
                  <a:srgbClr val="4D4639"/>
                </a:solidFill>
                <a:latin typeface="Arial" panose="020B0604020202020204" pitchFamily="34" charset="0"/>
                <a:ea typeface="Arial" panose="020B0604020202020204" pitchFamily="34" charset="0"/>
              </a:rPr>
              <a:t>Also leave the site code blank if the ADP is 9 (Not known), unless you know that the delivery took place in hospital</a:t>
            </a:r>
            <a:r>
              <a:rPr lang="en-GB" sz="1600" spc="-20" dirty="0">
                <a:solidFill>
                  <a:srgbClr val="4D4D4D"/>
                </a:solidFill>
                <a:latin typeface="Arial" panose="020B0604020202020204" pitchFamily="34" charset="0"/>
                <a:ea typeface="Arial" panose="020B0604020202020204" pitchFamily="34" charset="0"/>
              </a:rPr>
              <a:t>.</a:t>
            </a:r>
            <a:endParaRPr lang="en-GB" sz="1600" noProof="0" dirty="0">
              <a:solidFill>
                <a:srgbClr val="4D4D4D"/>
              </a:solidFill>
            </a:endParaRPr>
          </a:p>
          <a:p>
            <a:pPr marL="444500" indent="-255588">
              <a:lnSpc>
                <a:spcPct val="100000"/>
              </a:lnSpc>
              <a:spcBef>
                <a:spcPts val="300"/>
              </a:spcBef>
              <a:spcAft>
                <a:spcPts val="300"/>
              </a:spcAft>
              <a:buSzPct val="100000"/>
              <a:buFont typeface="Wingdings" panose="05000000000000000000" pitchFamily="2" charset="2"/>
              <a:buChar char="ü"/>
            </a:pPr>
            <a:r>
              <a:rPr lang="en-GB" sz="1600" noProof="0" dirty="0">
                <a:solidFill>
                  <a:srgbClr val="4D4D4D"/>
                </a:solidFill>
              </a:rPr>
              <a:t>Check that individuals with missing information are NOT excluded.</a:t>
            </a:r>
          </a:p>
          <a:p>
            <a:pPr marL="444500" indent="-255588">
              <a:lnSpc>
                <a:spcPct val="100000"/>
              </a:lnSpc>
              <a:spcBef>
                <a:spcPts val="300"/>
              </a:spcBef>
              <a:spcAft>
                <a:spcPts val="300"/>
              </a:spcAft>
              <a:buSzPct val="100000"/>
              <a:buFont typeface="Wingdings" panose="05000000000000000000" pitchFamily="2" charset="2"/>
              <a:buChar char="ü"/>
            </a:pPr>
            <a:r>
              <a:rPr lang="en-GB" sz="1600" noProof="0" dirty="0">
                <a:solidFill>
                  <a:srgbClr val="4D4D4D"/>
                </a:solidFill>
              </a:rPr>
              <a:t>Check that you have not excluded individuals with </a:t>
            </a:r>
            <a:r>
              <a:rPr lang="en-GB" sz="1600" noProof="0" dirty="0">
                <a:solidFill>
                  <a:srgbClr val="4D4639"/>
                </a:solidFill>
                <a:latin typeface="Arial" panose="020B0604020202020204" pitchFamily="34" charset="0"/>
                <a:ea typeface="Arial" panose="020B0604020202020204" pitchFamily="34" charset="0"/>
              </a:rPr>
              <a:t>safeguarding</a:t>
            </a:r>
            <a:r>
              <a:rPr lang="en-GB" sz="1600" spc="-1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flags</a:t>
            </a:r>
            <a:r>
              <a:rPr lang="en-GB" sz="1600" spc="-1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without</a:t>
            </a:r>
            <a:r>
              <a:rPr lang="en-GB" sz="1600" spc="-2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consulting</a:t>
            </a:r>
            <a:r>
              <a:rPr lang="en-GB" sz="1600" spc="-1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the</a:t>
            </a:r>
            <a:r>
              <a:rPr lang="en-GB" sz="1600" spc="-3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safeguarding </a:t>
            </a:r>
            <a:r>
              <a:rPr lang="en-GB" sz="1600" spc="-20" noProof="0" dirty="0">
                <a:solidFill>
                  <a:srgbClr val="4D4639"/>
                </a:solidFill>
                <a:latin typeface="Arial" panose="020B0604020202020204" pitchFamily="34" charset="0"/>
                <a:ea typeface="Arial" panose="020B0604020202020204" pitchFamily="34" charset="0"/>
              </a:rPr>
              <a:t>team.</a:t>
            </a:r>
            <a:endParaRPr lang="en-GB" sz="1600" spc="-20" noProof="0" dirty="0">
              <a:solidFill>
                <a:srgbClr val="4D4D4D"/>
              </a:solidFill>
              <a:latin typeface="Arial" panose="020B0604020202020204" pitchFamily="34" charset="0"/>
              <a:ea typeface="Arial" panose="020B0604020202020204" pitchFamily="34" charset="0"/>
            </a:endParaRPr>
          </a:p>
          <a:p>
            <a:pPr marL="444500" indent="-255588">
              <a:lnSpc>
                <a:spcPct val="100000"/>
              </a:lnSpc>
              <a:spcBef>
                <a:spcPts val="300"/>
              </a:spcBef>
              <a:spcAft>
                <a:spcPts val="300"/>
              </a:spcAft>
              <a:buSzPct val="100000"/>
              <a:buFont typeface="Wingdings" panose="05000000000000000000" pitchFamily="2" charset="2"/>
              <a:buChar char="ü"/>
            </a:pPr>
            <a:r>
              <a:rPr lang="en-GB" sz="1600" spc="-20" noProof="0" dirty="0">
                <a:solidFill>
                  <a:srgbClr val="4D4D4D"/>
                </a:solidFill>
              </a:rPr>
              <a:t>Check that you have included home births.</a:t>
            </a:r>
          </a:p>
          <a:p>
            <a:pPr marL="444500" indent="-255588">
              <a:lnSpc>
                <a:spcPct val="100000"/>
              </a:lnSpc>
              <a:spcBef>
                <a:spcPts val="300"/>
              </a:spcBef>
              <a:spcAft>
                <a:spcPts val="300"/>
              </a:spcAft>
              <a:buSzPct val="100000"/>
              <a:buFont typeface="Wingdings" panose="05000000000000000000" pitchFamily="2" charset="2"/>
              <a:buChar char="ü"/>
            </a:pPr>
            <a:r>
              <a:rPr lang="en-GB" sz="1600" spc="-20" noProof="0" dirty="0">
                <a:solidFill>
                  <a:srgbClr val="4D4D4D"/>
                </a:solidFill>
              </a:rPr>
              <a:t>Check that you have sampled the correct period.</a:t>
            </a:r>
          </a:p>
          <a:p>
            <a:pPr marL="444500" indent="-255588">
              <a:lnSpc>
                <a:spcPct val="100000"/>
              </a:lnSpc>
              <a:spcBef>
                <a:spcPts val="300"/>
              </a:spcBef>
              <a:spcAft>
                <a:spcPts val="300"/>
              </a:spcAft>
              <a:buSzPct val="100000"/>
              <a:buFont typeface="Wingdings" panose="05000000000000000000" pitchFamily="2" charset="2"/>
              <a:buChar char="ü"/>
            </a:pPr>
            <a:r>
              <a:rPr lang="en-GB" sz="1600" spc="-20" noProof="0" dirty="0">
                <a:solidFill>
                  <a:srgbClr val="4D4D4D"/>
                </a:solidFill>
                <a:ea typeface="Arial" panose="020B0604020202020204" pitchFamily="34" charset="0"/>
              </a:rPr>
              <a:t>Check that your sample includes </a:t>
            </a:r>
            <a:r>
              <a:rPr lang="en-GB" sz="1600" b="1" noProof="0" dirty="0">
                <a:solidFill>
                  <a:srgbClr val="8A2700"/>
                </a:solidFill>
                <a:latin typeface="Arial" panose="020B0604020202020204" pitchFamily="34" charset="0"/>
                <a:ea typeface="Arial" panose="020B0604020202020204" pitchFamily="34" charset="0"/>
              </a:rPr>
              <a:t>ALL</a:t>
            </a:r>
            <a:r>
              <a:rPr lang="en-GB" sz="1600" b="1" spc="-20" noProof="0" dirty="0">
                <a:solidFill>
                  <a:srgbClr val="007B4E"/>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eligible</a:t>
            </a:r>
            <a:r>
              <a:rPr lang="en-GB" sz="1600" spc="-3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maternity</a:t>
            </a:r>
            <a:r>
              <a:rPr lang="en-GB" sz="1600" spc="-1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service</a:t>
            </a:r>
            <a:r>
              <a:rPr lang="en-GB" sz="1600" spc="-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users</a:t>
            </a:r>
            <a:r>
              <a:rPr lang="en-GB" sz="1600" spc="-1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who</a:t>
            </a:r>
            <a:r>
              <a:rPr lang="en-GB" sz="1600" spc="-1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gave</a:t>
            </a:r>
            <a:r>
              <a:rPr lang="en-GB" sz="1600" spc="-1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birth</a:t>
            </a:r>
            <a:r>
              <a:rPr lang="en-GB" sz="1600" spc="-25" noProof="0" dirty="0">
                <a:solidFill>
                  <a:srgbClr val="4D4639"/>
                </a:solidFill>
                <a:latin typeface="Arial" panose="020B0604020202020204" pitchFamily="34" charset="0"/>
                <a:ea typeface="Arial" panose="020B0604020202020204" pitchFamily="34" charset="0"/>
              </a:rPr>
              <a:t> </a:t>
            </a:r>
            <a:r>
              <a:rPr lang="en-GB" sz="1600" noProof="0" dirty="0">
                <a:solidFill>
                  <a:srgbClr val="4D4639"/>
                </a:solidFill>
                <a:latin typeface="Arial" panose="020B0604020202020204" pitchFamily="34" charset="0"/>
                <a:ea typeface="Arial" panose="020B0604020202020204" pitchFamily="34" charset="0"/>
              </a:rPr>
              <a:t>in February, regardless of whether you had to sample back into January or not.</a:t>
            </a:r>
          </a:p>
          <a:p>
            <a:pPr marL="444500" indent="-255588">
              <a:lnSpc>
                <a:spcPct val="100000"/>
              </a:lnSpc>
              <a:spcBef>
                <a:spcPts val="300"/>
              </a:spcBef>
              <a:spcAft>
                <a:spcPts val="300"/>
              </a:spcAft>
              <a:buSzPct val="100000"/>
              <a:buFont typeface="Wingdings" panose="05000000000000000000" pitchFamily="2" charset="2"/>
              <a:buChar char="ü"/>
            </a:pPr>
            <a:r>
              <a:rPr lang="en-US" sz="1600" spc="-20" dirty="0">
                <a:solidFill>
                  <a:srgbClr val="4D4639"/>
                </a:solidFill>
                <a:latin typeface="Arial" panose="020B0604020202020204" pitchFamily="34" charset="0"/>
                <a:ea typeface="Arial" panose="020B0604020202020204" pitchFamily="34" charset="0"/>
              </a:rPr>
              <a:t>If the submission of boosted samples have been agreed with your contractor, these should not be shared with the SCC. </a:t>
            </a:r>
            <a:endParaRPr lang="en-GB" sz="1600" spc="-20" noProof="0" dirty="0">
              <a:solidFill>
                <a:srgbClr val="007B4E"/>
              </a:solidFill>
              <a:ea typeface="Arial" panose="020B0604020202020204" pitchFamily="34" charset="0"/>
            </a:endParaRPr>
          </a:p>
        </p:txBody>
      </p:sp>
      <p:sp>
        <p:nvSpPr>
          <p:cNvPr id="3" name="Title 2">
            <a:extLst>
              <a:ext uri="{FF2B5EF4-FFF2-40B4-BE49-F238E27FC236}">
                <a16:creationId xmlns:a16="http://schemas.microsoft.com/office/drawing/2014/main" id="{69B8626D-4E39-6AD1-AA75-A4957209693C}"/>
              </a:ext>
            </a:extLst>
          </p:cNvPr>
          <p:cNvSpPr>
            <a:spLocks noGrp="1"/>
          </p:cNvSpPr>
          <p:nvPr>
            <p:ph type="title"/>
          </p:nvPr>
        </p:nvSpPr>
        <p:spPr/>
        <p:txBody>
          <a:bodyPr/>
          <a:lstStyle/>
          <a:p>
            <a:r>
              <a:rPr lang="en-GB" noProof="0" dirty="0"/>
              <a:t>Check sample prior to submission</a:t>
            </a:r>
          </a:p>
        </p:txBody>
      </p:sp>
      <p:sp>
        <p:nvSpPr>
          <p:cNvPr id="2" name="Content Placeholder 2">
            <a:extLst>
              <a:ext uri="{FF2B5EF4-FFF2-40B4-BE49-F238E27FC236}">
                <a16:creationId xmlns:a16="http://schemas.microsoft.com/office/drawing/2014/main" id="{0918D978-141C-D782-BDBA-B6550B4B2F18}"/>
              </a:ext>
            </a:extLst>
          </p:cNvPr>
          <p:cNvSpPr txBox="1">
            <a:spLocks/>
          </p:cNvSpPr>
          <p:nvPr/>
        </p:nvSpPr>
        <p:spPr>
          <a:xfrm>
            <a:off x="380160" y="6037388"/>
            <a:ext cx="10371923" cy="331132"/>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600" b="1" noProof="0" dirty="0">
                <a:solidFill>
                  <a:srgbClr val="8A2700"/>
                </a:solidFill>
              </a:rPr>
              <a:t>For further information, please refer to the Sampling Instructions document on the </a:t>
            </a:r>
            <a:r>
              <a:rPr lang="en-GB" sz="1600" b="1" noProof="0" dirty="0">
                <a:solidFill>
                  <a:srgbClr val="0563C1"/>
                </a:solidFill>
                <a:hlinkClick r:id="rId3">
                  <a:extLst>
                    <a:ext uri="{A12FA001-AC4F-418D-AE19-62706E023703}">
                      <ahyp:hlinkClr xmlns:ahyp="http://schemas.microsoft.com/office/drawing/2018/hyperlinkcolor" val="tx"/>
                    </a:ext>
                  </a:extLst>
                </a:hlinkClick>
              </a:rPr>
              <a:t>NHS patient surveys </a:t>
            </a:r>
            <a:r>
              <a:rPr lang="en-GB" sz="1600" b="1" noProof="0" dirty="0">
                <a:solidFill>
                  <a:srgbClr val="0070C0"/>
                </a:solidFill>
                <a:hlinkClick r:id="rId3">
                  <a:extLst>
                    <a:ext uri="{A12FA001-AC4F-418D-AE19-62706E023703}">
                      <ahyp:hlinkClr xmlns:ahyp="http://schemas.microsoft.com/office/drawing/2018/hyperlinkcolor" val="tx"/>
                    </a:ext>
                  </a:extLst>
                </a:hlinkClick>
              </a:rPr>
              <a:t>website</a:t>
            </a:r>
            <a:r>
              <a:rPr lang="en-GB" sz="1600" b="1" noProof="0" dirty="0">
                <a:solidFill>
                  <a:srgbClr val="8A2700"/>
                </a:solidFill>
              </a:rPr>
              <a:t>, which will be available at the end of February.</a:t>
            </a:r>
          </a:p>
          <a:p>
            <a:pPr lvl="1"/>
            <a:endParaRPr lang="en-GB" sz="1600" b="1" noProof="0" dirty="0">
              <a:solidFill>
                <a:srgbClr val="8A2700"/>
              </a:solidFill>
            </a:endParaRPr>
          </a:p>
          <a:p>
            <a:pPr marL="0" lvl="1" indent="0">
              <a:buNone/>
            </a:pPr>
            <a:endParaRPr lang="en-GB" sz="1600" b="1" noProof="0" dirty="0">
              <a:solidFill>
                <a:srgbClr val="8A2700"/>
              </a:solidFill>
            </a:endParaRPr>
          </a:p>
          <a:p>
            <a:endParaRPr lang="en-GB" sz="2000" b="1" noProof="0" dirty="0">
              <a:solidFill>
                <a:srgbClr val="8A2700"/>
              </a:solidFill>
            </a:endParaRPr>
          </a:p>
        </p:txBody>
      </p:sp>
      <p:sp>
        <p:nvSpPr>
          <p:cNvPr id="13" name="TextBox 12">
            <a:extLst>
              <a:ext uri="{FF2B5EF4-FFF2-40B4-BE49-F238E27FC236}">
                <a16:creationId xmlns:a16="http://schemas.microsoft.com/office/drawing/2014/main" id="{E4064F11-D685-F8CB-4D04-B1597D70DA56}"/>
              </a:ext>
            </a:extLst>
          </p:cNvPr>
          <p:cNvSpPr txBox="1"/>
          <p:nvPr/>
        </p:nvSpPr>
        <p:spPr>
          <a:xfrm>
            <a:off x="8392147" y="347046"/>
            <a:ext cx="3337268" cy="830997"/>
          </a:xfrm>
          <a:prstGeom prst="rect">
            <a:avLst/>
          </a:prstGeom>
          <a:noFill/>
        </p:spPr>
        <p:txBody>
          <a:bodyPr wrap="square">
            <a:spAutoFit/>
          </a:bodyPr>
          <a:lstStyle/>
          <a:p>
            <a:r>
              <a:rPr lang="en-GB" sz="1600" b="1" noProof="0" dirty="0">
                <a:solidFill>
                  <a:srgbClr val="8A2700"/>
                </a:solidFill>
              </a:rPr>
              <a:t>Your sample size must be at least 300 – there is no maximum sample size for February births</a:t>
            </a:r>
          </a:p>
        </p:txBody>
      </p:sp>
      <p:sp>
        <p:nvSpPr>
          <p:cNvPr id="5" name="Google Shape;646;p26">
            <a:extLst>
              <a:ext uri="{FF2B5EF4-FFF2-40B4-BE49-F238E27FC236}">
                <a16:creationId xmlns:a16="http://schemas.microsoft.com/office/drawing/2014/main" id="{737F927A-7FCD-A893-2077-B2EF8729C0F7}"/>
              </a:ext>
              <a:ext uri="{C183D7F6-B498-43B3-948B-1728B52AA6E4}">
                <adec:decorative xmlns:adec="http://schemas.microsoft.com/office/drawing/2017/decorative" val="1"/>
              </a:ext>
            </a:extLst>
          </p:cNvPr>
          <p:cNvSpPr/>
          <p:nvPr/>
        </p:nvSpPr>
        <p:spPr>
          <a:xfrm>
            <a:off x="7137166" y="203630"/>
            <a:ext cx="1311509" cy="1077219"/>
          </a:xfrm>
          <a:prstGeom prst="hexagon">
            <a:avLst>
              <a:gd name="adj" fmla="val 28729"/>
              <a:gd name="vf" fmla="val 115470"/>
            </a:avLst>
          </a:prstGeom>
          <a:solidFill>
            <a:schemeClr val="accent3">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6" name="Google Shape;647;p26">
            <a:extLst>
              <a:ext uri="{FF2B5EF4-FFF2-40B4-BE49-F238E27FC236}">
                <a16:creationId xmlns:a16="http://schemas.microsoft.com/office/drawing/2014/main" id="{E39896DA-C681-F664-DF03-21DB76116F03}"/>
              </a:ext>
              <a:ext uri="{C183D7F6-B498-43B3-948B-1728B52AA6E4}">
                <adec:decorative xmlns:adec="http://schemas.microsoft.com/office/drawing/2017/decorative" val="1"/>
              </a:ext>
            </a:extLst>
          </p:cNvPr>
          <p:cNvSpPr/>
          <p:nvPr/>
        </p:nvSpPr>
        <p:spPr>
          <a:xfrm>
            <a:off x="7318303" y="350032"/>
            <a:ext cx="939872" cy="783877"/>
          </a:xfrm>
          <a:prstGeom prst="hexagon">
            <a:avLst>
              <a:gd name="adj" fmla="val 28729"/>
              <a:gd name="vf" fmla="val 115470"/>
            </a:avLst>
          </a:prstGeom>
          <a:solidFill>
            <a:schemeClr val="accent3"/>
          </a:solidFill>
          <a:ln>
            <a:noFill/>
          </a:ln>
        </p:spPr>
        <p:txBody>
          <a:bodyPr spcFirstLastPara="1" wrap="square" lIns="121900" tIns="121900" rIns="121900" bIns="121900" anchor="ctr" anchorCtr="0">
            <a:noAutofit/>
          </a:bodyPr>
          <a:lstStyle/>
          <a:p>
            <a:endParaRPr lang="en-GB" sz="2400" noProof="0" dirty="0">
              <a:latin typeface="+mj-lt"/>
            </a:endParaRPr>
          </a:p>
        </p:txBody>
      </p:sp>
      <p:pic>
        <p:nvPicPr>
          <p:cNvPr id="7" name="Graphic 6" descr="Lights On with solid fill">
            <a:extLst>
              <a:ext uri="{FF2B5EF4-FFF2-40B4-BE49-F238E27FC236}">
                <a16:creationId xmlns:a16="http://schemas.microsoft.com/office/drawing/2014/main" id="{686C4C02-C12D-1696-06F7-2F4E8E004A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1774" y="445694"/>
            <a:ext cx="512930" cy="512930"/>
          </a:xfrm>
          <a:prstGeom prst="rect">
            <a:avLst/>
          </a:prstGeom>
        </p:spPr>
      </p:pic>
    </p:spTree>
    <p:extLst>
      <p:ext uri="{BB962C8B-B14F-4D97-AF65-F5344CB8AC3E}">
        <p14:creationId xmlns:p14="http://schemas.microsoft.com/office/powerpoint/2010/main" val="1794624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FB30-ED7F-4818-1AD7-678C08CE1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2C202-20DB-6FE1-B80B-98D9A3C75166}"/>
              </a:ext>
            </a:extLst>
          </p:cNvPr>
          <p:cNvSpPr>
            <a:spLocks noGrp="1"/>
          </p:cNvSpPr>
          <p:nvPr>
            <p:ph type="title"/>
          </p:nvPr>
        </p:nvSpPr>
        <p:spPr/>
        <p:txBody>
          <a:bodyPr/>
          <a:lstStyle/>
          <a:p>
            <a:r>
              <a:rPr lang="en-GB" noProof="0" dirty="0"/>
              <a:t>Questionnaire development: survey questions</a:t>
            </a:r>
          </a:p>
        </p:txBody>
      </p:sp>
    </p:spTree>
    <p:extLst>
      <p:ext uri="{BB962C8B-B14F-4D97-AF65-F5344CB8AC3E}">
        <p14:creationId xmlns:p14="http://schemas.microsoft.com/office/powerpoint/2010/main" val="8746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D4059-8AA7-4733-F9BB-CBF677C46A7F}"/>
            </a:ext>
          </a:extLst>
        </p:cNvPr>
        <p:cNvGrpSpPr/>
        <p:nvPr/>
      </p:nvGrpSpPr>
      <p:grpSpPr>
        <a:xfrm>
          <a:off x="0" y="0"/>
          <a:ext cx="0" cy="0"/>
          <a:chOff x="0" y="0"/>
          <a:chExt cx="0" cy="0"/>
        </a:xfrm>
      </p:grpSpPr>
      <p:sp>
        <p:nvSpPr>
          <p:cNvPr id="131" name="Content Placeholder 1">
            <a:extLst>
              <a:ext uri="{FF2B5EF4-FFF2-40B4-BE49-F238E27FC236}">
                <a16:creationId xmlns:a16="http://schemas.microsoft.com/office/drawing/2014/main" id="{5E7AA42F-8345-544B-D3DA-0857D02DF914}"/>
              </a:ext>
            </a:extLst>
          </p:cNvPr>
          <p:cNvSpPr>
            <a:spLocks noGrp="1"/>
          </p:cNvSpPr>
          <p:nvPr>
            <p:ph idx="1"/>
          </p:nvPr>
        </p:nvSpPr>
        <p:spPr>
          <a:xfrm>
            <a:off x="516834" y="1271245"/>
            <a:ext cx="11155361" cy="694403"/>
          </a:xfrm>
        </p:spPr>
        <p:txBody>
          <a:bodyPr/>
          <a:lstStyle/>
          <a:p>
            <a:r>
              <a:rPr lang="en-GB" sz="1800" noProof="0" dirty="0">
                <a:latin typeface="Arial" panose="020B0604020202020204" pitchFamily="34" charset="0"/>
                <a:cs typeface="Arial" panose="020B0604020202020204" pitchFamily="34" charset="0"/>
              </a:rPr>
              <a:t>In line with the 2025 Maternity Survey, this year’s survey will continue to use a mixed-mode methodology: online survey and paper questionnaire. </a:t>
            </a:r>
          </a:p>
          <a:p>
            <a:endParaRPr lang="en-GB" noProof="0" dirty="0"/>
          </a:p>
        </p:txBody>
      </p:sp>
      <p:sp>
        <p:nvSpPr>
          <p:cNvPr id="3" name="Title 2">
            <a:extLst>
              <a:ext uri="{FF2B5EF4-FFF2-40B4-BE49-F238E27FC236}">
                <a16:creationId xmlns:a16="http://schemas.microsoft.com/office/drawing/2014/main" id="{7A76105A-114B-76D1-1F17-5E73C13983C9}"/>
              </a:ext>
            </a:extLst>
          </p:cNvPr>
          <p:cNvSpPr>
            <a:spLocks noGrp="1"/>
          </p:cNvSpPr>
          <p:nvPr>
            <p:ph type="title"/>
          </p:nvPr>
        </p:nvSpPr>
        <p:spPr/>
        <p:txBody>
          <a:bodyPr/>
          <a:lstStyle/>
          <a:p>
            <a:r>
              <a:rPr lang="en-GB" noProof="0" dirty="0"/>
              <a:t>Development process </a:t>
            </a:r>
            <a:br>
              <a:rPr lang="en-GB" noProof="0" dirty="0">
                <a:highlight>
                  <a:srgbClr val="FFFF00"/>
                </a:highlight>
              </a:rPr>
            </a:br>
            <a:endParaRPr lang="en-GB" noProof="0" dirty="0">
              <a:highlight>
                <a:srgbClr val="FFFF00"/>
              </a:highlight>
            </a:endParaRPr>
          </a:p>
        </p:txBody>
      </p:sp>
      <p:grpSp>
        <p:nvGrpSpPr>
          <p:cNvPr id="2" name="Google Shape;300;p20">
            <a:extLst>
              <a:ext uri="{FF2B5EF4-FFF2-40B4-BE49-F238E27FC236}">
                <a16:creationId xmlns:a16="http://schemas.microsoft.com/office/drawing/2014/main" id="{D6356586-71A9-BFBC-09F6-9DF754B70D06}"/>
              </a:ext>
            </a:extLst>
          </p:cNvPr>
          <p:cNvGrpSpPr/>
          <p:nvPr/>
        </p:nvGrpSpPr>
        <p:grpSpPr>
          <a:xfrm>
            <a:off x="870298" y="2024404"/>
            <a:ext cx="2574400" cy="4232557"/>
            <a:chOff x="710298" y="2748263"/>
            <a:chExt cx="1930800" cy="3161742"/>
          </a:xfrm>
        </p:grpSpPr>
        <p:sp>
          <p:nvSpPr>
            <p:cNvPr id="6" name="Google Shape;302;p20">
              <a:extLst>
                <a:ext uri="{FF2B5EF4-FFF2-40B4-BE49-F238E27FC236}">
                  <a16:creationId xmlns:a16="http://schemas.microsoft.com/office/drawing/2014/main" id="{F5317810-F398-6624-43EB-E8B5C782D9ED}"/>
                </a:ext>
              </a:extLst>
            </p:cNvPr>
            <p:cNvSpPr/>
            <p:nvPr/>
          </p:nvSpPr>
          <p:spPr>
            <a:xfrm rot="16200000">
              <a:off x="1407823" y="2050738"/>
              <a:ext cx="535750" cy="19308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7" name="Google Shape;303;p20">
              <a:extLst>
                <a:ext uri="{FF2B5EF4-FFF2-40B4-BE49-F238E27FC236}">
                  <a16:creationId xmlns:a16="http://schemas.microsoft.com/office/drawing/2014/main" id="{CEBA513C-0FDD-3F32-D1C5-03EEB83D6CFA}"/>
                </a:ext>
              </a:extLst>
            </p:cNvPr>
            <p:cNvSpPr txBox="1"/>
            <p:nvPr/>
          </p:nvSpPr>
          <p:spPr>
            <a:xfrm>
              <a:off x="840598" y="3394594"/>
              <a:ext cx="1669800" cy="2515411"/>
            </a:xfrm>
            <a:prstGeom prst="rect">
              <a:avLst/>
            </a:prstGeom>
            <a:noFill/>
            <a:ln>
              <a:noFill/>
            </a:ln>
          </p:spPr>
          <p:txBody>
            <a:bodyPr spcFirstLastPara="1" wrap="square" lIns="121900" tIns="121900" rIns="121900" bIns="121900" anchor="ctr" anchorCtr="0">
              <a:noAutofit/>
            </a:bodyPr>
            <a:lstStyle/>
            <a:p>
              <a:r>
                <a:rPr lang="en-GB" sz="1400" b="1" noProof="0" dirty="0">
                  <a:latin typeface="Arial" panose="020B0604020202020204" pitchFamily="34" charset="0"/>
                  <a:cs typeface="Arial" panose="020B0604020202020204" pitchFamily="34" charset="0"/>
                </a:rPr>
                <a:t>Desk research</a:t>
              </a:r>
            </a:p>
            <a:p>
              <a:endParaRPr lang="en-GB" sz="1400" b="1" noProof="0" dirty="0">
                <a:latin typeface="Arial" panose="020B0604020202020204" pitchFamily="34" charset="0"/>
                <a:cs typeface="Arial" panose="020B0604020202020204" pitchFamily="34" charset="0"/>
              </a:endParaRPr>
            </a:p>
            <a:p>
              <a:r>
                <a:rPr lang="en-GB" sz="1400" b="1" noProof="0" dirty="0">
                  <a:latin typeface="Arial" panose="020B0604020202020204" pitchFamily="34" charset="0"/>
                  <a:cs typeface="Arial" panose="020B0604020202020204" pitchFamily="34" charset="0"/>
                </a:rPr>
                <a:t>Two discussion groups with NHSE &amp; CQC Regulatory Leadership: </a:t>
              </a:r>
              <a:r>
                <a:rPr lang="en-GB" sz="1400" noProof="0" dirty="0">
                  <a:latin typeface="Arial" panose="020B0604020202020204" pitchFamily="34" charset="0"/>
                  <a:cs typeface="Arial" panose="020B0604020202020204" pitchFamily="34" charset="0"/>
                </a:rPr>
                <a:t>to explore updates to policies and areas of growing importance in maternity care.</a:t>
              </a:r>
            </a:p>
            <a:p>
              <a:endParaRPr lang="en-GB" sz="1400" noProof="0" dirty="0">
                <a:latin typeface="Arial" panose="020B0604020202020204" pitchFamily="34" charset="0"/>
                <a:cs typeface="Arial" panose="020B0604020202020204" pitchFamily="34" charset="0"/>
              </a:endParaRPr>
            </a:p>
            <a:p>
              <a:r>
                <a:rPr lang="en-GB" sz="1400" noProof="0" dirty="0">
                  <a:latin typeface="Arial" panose="020B0604020202020204" pitchFamily="34" charset="0"/>
                  <a:cs typeface="Arial" panose="020B0604020202020204" pitchFamily="34" charset="0"/>
                </a:rPr>
                <a:t>Interviews and focus groups with four </a:t>
              </a:r>
              <a:r>
                <a:rPr lang="en-GB" sz="1400" b="1" noProof="0" dirty="0">
                  <a:latin typeface="Arial" panose="020B0604020202020204" pitchFamily="34" charset="0"/>
                  <a:cs typeface="Arial" panose="020B0604020202020204" pitchFamily="34" charset="0"/>
                </a:rPr>
                <a:t>midwives</a:t>
              </a:r>
              <a:r>
                <a:rPr lang="en-GB" sz="1400" noProof="0" dirty="0">
                  <a:latin typeface="Arial" panose="020B0604020202020204" pitchFamily="34" charset="0"/>
                  <a:cs typeface="Arial" panose="020B0604020202020204" pitchFamily="34" charset="0"/>
                </a:rPr>
                <a:t>, two </a:t>
              </a:r>
              <a:r>
                <a:rPr lang="en-GB" sz="1400" b="1" noProof="0" dirty="0">
                  <a:latin typeface="Arial" panose="020B0604020202020204" pitchFamily="34" charset="0"/>
                  <a:cs typeface="Arial" panose="020B0604020202020204" pitchFamily="34" charset="0"/>
                </a:rPr>
                <a:t>third party organisations </a:t>
              </a:r>
              <a:r>
                <a:rPr lang="en-GB" sz="1400" noProof="0" dirty="0">
                  <a:latin typeface="Arial" panose="020B0604020202020204" pitchFamily="34" charset="0"/>
                  <a:cs typeface="Arial" panose="020B0604020202020204" pitchFamily="34" charset="0"/>
                </a:rPr>
                <a:t>and a </a:t>
              </a:r>
              <a:r>
                <a:rPr lang="en-GB" sz="1400" b="1" noProof="0" dirty="0">
                  <a:latin typeface="Arial" panose="020B0604020202020204" pitchFamily="34" charset="0"/>
                  <a:cs typeface="Arial" panose="020B0604020202020204" pitchFamily="34" charset="0"/>
                </a:rPr>
                <a:t>trust</a:t>
              </a:r>
              <a:r>
                <a:rPr lang="en-GB" sz="1400" noProof="0" dirty="0">
                  <a:latin typeface="Arial" panose="020B0604020202020204" pitchFamily="34" charset="0"/>
                  <a:cs typeface="Arial" panose="020B0604020202020204" pitchFamily="34" charset="0"/>
                </a:rPr>
                <a:t>.</a:t>
              </a:r>
            </a:p>
            <a:p>
              <a:endParaRPr lang="en-GB" sz="1400" noProof="0" dirty="0">
                <a:latin typeface="Arial" panose="020B0604020202020204" pitchFamily="34" charset="0"/>
                <a:cs typeface="Arial" panose="020B0604020202020204" pitchFamily="34" charset="0"/>
              </a:endParaRPr>
            </a:p>
          </p:txBody>
        </p:sp>
        <p:sp>
          <p:nvSpPr>
            <p:cNvPr id="8" name="Google Shape;304;p20">
              <a:extLst>
                <a:ext uri="{FF2B5EF4-FFF2-40B4-BE49-F238E27FC236}">
                  <a16:creationId xmlns:a16="http://schemas.microsoft.com/office/drawing/2014/main" id="{FBC55F71-163C-B226-6970-728A2C25BF53}"/>
                </a:ext>
              </a:extLst>
            </p:cNvPr>
            <p:cNvSpPr txBox="1"/>
            <p:nvPr/>
          </p:nvSpPr>
          <p:spPr>
            <a:xfrm>
              <a:off x="872098" y="2827438"/>
              <a:ext cx="1606800" cy="377400"/>
            </a:xfrm>
            <a:prstGeom prst="rect">
              <a:avLst/>
            </a:prstGeom>
            <a:noFill/>
            <a:ln>
              <a:noFill/>
            </a:ln>
          </p:spPr>
          <p:txBody>
            <a:bodyPr spcFirstLastPara="1" wrap="square" lIns="121900" tIns="121900" rIns="121900" bIns="121900" anchor="ctr" anchorCtr="0">
              <a:noAutofit/>
            </a:bodyPr>
            <a:lstStyle/>
            <a:p>
              <a:pPr algn="ctr"/>
              <a:r>
                <a:rPr lang="en-GB" noProof="0" dirty="0">
                  <a:solidFill>
                    <a:srgbClr val="FFFFFF"/>
                  </a:solidFill>
                  <a:latin typeface="+mj-lt"/>
                  <a:ea typeface="Fira Sans Extra Condensed Medium"/>
                  <a:cs typeface="Fira Sans Extra Condensed Medium"/>
                  <a:sym typeface="Fira Sans Extra Condensed Medium"/>
                </a:rPr>
                <a:t>October 2025</a:t>
              </a:r>
            </a:p>
          </p:txBody>
        </p:sp>
      </p:grpSp>
      <p:grpSp>
        <p:nvGrpSpPr>
          <p:cNvPr id="12" name="Google Shape;308;p20">
            <a:extLst>
              <a:ext uri="{FF2B5EF4-FFF2-40B4-BE49-F238E27FC236}">
                <a16:creationId xmlns:a16="http://schemas.microsoft.com/office/drawing/2014/main" id="{75DC9B1A-CA59-6F60-0956-1FD001C38F58}"/>
              </a:ext>
            </a:extLst>
          </p:cNvPr>
          <p:cNvGrpSpPr/>
          <p:nvPr/>
        </p:nvGrpSpPr>
        <p:grpSpPr>
          <a:xfrm>
            <a:off x="6019100" y="2024401"/>
            <a:ext cx="2574579" cy="3052720"/>
            <a:chOff x="4572034" y="2748262"/>
            <a:chExt cx="1930934" cy="2289541"/>
          </a:xfrm>
        </p:grpSpPr>
        <p:sp>
          <p:nvSpPr>
            <p:cNvPr id="14" name="Google Shape;310;p20">
              <a:extLst>
                <a:ext uri="{FF2B5EF4-FFF2-40B4-BE49-F238E27FC236}">
                  <a16:creationId xmlns:a16="http://schemas.microsoft.com/office/drawing/2014/main" id="{ED9B89D6-688B-5EFD-288C-540E3E6E397C}"/>
                </a:ext>
              </a:extLst>
            </p:cNvPr>
            <p:cNvSpPr/>
            <p:nvPr/>
          </p:nvSpPr>
          <p:spPr>
            <a:xfrm rot="16200000">
              <a:off x="5269692" y="2050738"/>
              <a:ext cx="535751" cy="1930800"/>
            </a:xfrm>
            <a:prstGeom prst="round2SameRect">
              <a:avLst>
                <a:gd name="adj1" fmla="val 0"/>
                <a:gd name="adj2" fmla="val 0"/>
              </a:avLst>
            </a:prstGeom>
            <a:solidFill>
              <a:schemeClr val="accent3"/>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15" name="Google Shape;311;p20">
              <a:extLst>
                <a:ext uri="{FF2B5EF4-FFF2-40B4-BE49-F238E27FC236}">
                  <a16:creationId xmlns:a16="http://schemas.microsoft.com/office/drawing/2014/main" id="{7C904B02-CA00-0EE5-022F-376373E78995}"/>
                </a:ext>
              </a:extLst>
            </p:cNvPr>
            <p:cNvSpPr txBox="1"/>
            <p:nvPr/>
          </p:nvSpPr>
          <p:spPr>
            <a:xfrm>
              <a:off x="4572034" y="3428811"/>
              <a:ext cx="1906169" cy="1608992"/>
            </a:xfrm>
            <a:prstGeom prst="rect">
              <a:avLst/>
            </a:prstGeom>
            <a:noFill/>
            <a:ln>
              <a:noFill/>
            </a:ln>
          </p:spPr>
          <p:txBody>
            <a:bodyPr spcFirstLastPara="1" wrap="square" lIns="121900" tIns="121900" rIns="121900" bIns="121900" anchor="ctr" anchorCtr="0">
              <a:noAutofit/>
            </a:bodyPr>
            <a:lstStyle/>
            <a:p>
              <a:r>
                <a:rPr lang="en-GB" sz="1400" b="1" noProof="0" dirty="0">
                  <a:latin typeface="Arial" panose="020B0604020202020204" pitchFamily="34" charset="0"/>
                  <a:cs typeface="Arial" panose="020B0604020202020204" pitchFamily="34" charset="0"/>
                </a:rPr>
                <a:t>Cognitive interviews :</a:t>
              </a:r>
              <a:r>
                <a:rPr lang="en-GB" sz="1400" noProof="0" dirty="0">
                  <a:latin typeface="Arial" panose="020B0604020202020204" pitchFamily="34" charset="0"/>
                  <a:cs typeface="Arial" panose="020B0604020202020204" pitchFamily="34" charset="0"/>
                </a:rPr>
                <a:t> 90- minute virtual interviews with 24 x maternity service users from various demographic backgrounds who had recently had a baby.</a:t>
              </a:r>
            </a:p>
            <a:p>
              <a:endParaRPr lang="en-GB" sz="1400" noProof="0" dirty="0">
                <a:latin typeface="Arial" panose="020B0604020202020204" pitchFamily="34" charset="0"/>
                <a:cs typeface="Arial" panose="020B0604020202020204" pitchFamily="34" charset="0"/>
              </a:endParaRPr>
            </a:p>
            <a:p>
              <a:r>
                <a:rPr lang="en-GB" sz="1400" b="1" noProof="0" dirty="0">
                  <a:latin typeface="Arial" panose="020B0604020202020204" pitchFamily="34" charset="0"/>
                  <a:cs typeface="Arial" panose="020B0604020202020204" pitchFamily="34" charset="0"/>
                </a:rPr>
                <a:t>Second Trust Webinar: </a:t>
              </a:r>
              <a:r>
                <a:rPr lang="en-GB" sz="1400" noProof="0" dirty="0">
                  <a:latin typeface="Arial" panose="020B0604020202020204" pitchFamily="34" charset="0"/>
                  <a:cs typeface="Arial" panose="020B0604020202020204" pitchFamily="34" charset="0"/>
                </a:rPr>
                <a:t>to discuss sampling process and questionnaire amendments for 2026.</a:t>
              </a:r>
              <a:endParaRPr lang="en-GB" sz="1400" noProof="0" dirty="0">
                <a:highlight>
                  <a:srgbClr val="FFFF00"/>
                </a:highlight>
                <a:latin typeface="Arial" panose="020B0604020202020204" pitchFamily="34" charset="0"/>
                <a:cs typeface="Arial" panose="020B0604020202020204" pitchFamily="34" charset="0"/>
              </a:endParaRPr>
            </a:p>
          </p:txBody>
        </p:sp>
        <p:sp>
          <p:nvSpPr>
            <p:cNvPr id="16" name="Google Shape;312;p20">
              <a:extLst>
                <a:ext uri="{FF2B5EF4-FFF2-40B4-BE49-F238E27FC236}">
                  <a16:creationId xmlns:a16="http://schemas.microsoft.com/office/drawing/2014/main" id="{38099289-B8D4-9132-4A79-A6C936D61F7C}"/>
                </a:ext>
              </a:extLst>
            </p:cNvPr>
            <p:cNvSpPr txBox="1"/>
            <p:nvPr/>
          </p:nvSpPr>
          <p:spPr>
            <a:xfrm>
              <a:off x="4734234" y="2748263"/>
              <a:ext cx="1606800" cy="535749"/>
            </a:xfrm>
            <a:prstGeom prst="rect">
              <a:avLst/>
            </a:prstGeom>
            <a:noFill/>
            <a:ln>
              <a:noFill/>
            </a:ln>
          </p:spPr>
          <p:txBody>
            <a:bodyPr spcFirstLastPara="1" wrap="square" lIns="121900" tIns="121900" rIns="121900" bIns="121900" anchor="ctr" anchorCtr="0">
              <a:noAutofit/>
            </a:bodyPr>
            <a:lstStyle/>
            <a:p>
              <a:pPr algn="ctr"/>
              <a:r>
                <a:rPr lang="en-GB" noProof="0" dirty="0">
                  <a:solidFill>
                    <a:srgbClr val="FFFFFF"/>
                  </a:solidFill>
                  <a:latin typeface="+mj-lt"/>
                  <a:ea typeface="Fira Sans Extra Condensed Medium"/>
                  <a:cs typeface="Fira Sans Extra Condensed Medium"/>
                  <a:sym typeface="Fira Sans Extra Condensed Medium"/>
                </a:rPr>
                <a:t>December 2025 – February 2026</a:t>
              </a:r>
            </a:p>
          </p:txBody>
        </p:sp>
      </p:grpSp>
      <p:grpSp>
        <p:nvGrpSpPr>
          <p:cNvPr id="20" name="Google Shape;316;p20">
            <a:extLst>
              <a:ext uri="{FF2B5EF4-FFF2-40B4-BE49-F238E27FC236}">
                <a16:creationId xmlns:a16="http://schemas.microsoft.com/office/drawing/2014/main" id="{13A3DD4A-755F-D784-0E8D-61A42B0A4209}"/>
              </a:ext>
            </a:extLst>
          </p:cNvPr>
          <p:cNvGrpSpPr/>
          <p:nvPr/>
        </p:nvGrpSpPr>
        <p:grpSpPr>
          <a:xfrm>
            <a:off x="8594037" y="2024402"/>
            <a:ext cx="2574400" cy="1838923"/>
            <a:chOff x="6503102" y="2748261"/>
            <a:chExt cx="1930800" cy="1379192"/>
          </a:xfrm>
        </p:grpSpPr>
        <p:sp>
          <p:nvSpPr>
            <p:cNvPr id="22" name="Google Shape;318;p20">
              <a:extLst>
                <a:ext uri="{FF2B5EF4-FFF2-40B4-BE49-F238E27FC236}">
                  <a16:creationId xmlns:a16="http://schemas.microsoft.com/office/drawing/2014/main" id="{C6C57AF8-3FDD-2149-0676-38D3B67210B3}"/>
                </a:ext>
              </a:extLst>
            </p:cNvPr>
            <p:cNvSpPr/>
            <p:nvPr/>
          </p:nvSpPr>
          <p:spPr>
            <a:xfrm rot="16200000">
              <a:off x="7200626" y="2050737"/>
              <a:ext cx="535751" cy="1930800"/>
            </a:xfrm>
            <a:prstGeom prst="round2SameRect">
              <a:avLst>
                <a:gd name="adj1" fmla="val 0"/>
                <a:gd name="adj2" fmla="val 50000"/>
              </a:avLst>
            </a:prstGeom>
            <a:solidFill>
              <a:schemeClr val="accent6"/>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23" name="Google Shape;319;p20">
              <a:extLst>
                <a:ext uri="{FF2B5EF4-FFF2-40B4-BE49-F238E27FC236}">
                  <a16:creationId xmlns:a16="http://schemas.microsoft.com/office/drawing/2014/main" id="{4B203649-7367-11A8-01A9-AEE6162E88CF}"/>
                </a:ext>
              </a:extLst>
            </p:cNvPr>
            <p:cNvSpPr txBox="1"/>
            <p:nvPr/>
          </p:nvSpPr>
          <p:spPr>
            <a:xfrm>
              <a:off x="6553987" y="3393953"/>
              <a:ext cx="1852550" cy="733500"/>
            </a:xfrm>
            <a:prstGeom prst="rect">
              <a:avLst/>
            </a:prstGeom>
            <a:noFill/>
            <a:ln>
              <a:noFill/>
            </a:ln>
          </p:spPr>
          <p:txBody>
            <a:bodyPr spcFirstLastPara="1" wrap="square" lIns="121900" tIns="121900" rIns="121900" bIns="121900" anchor="ctr" anchorCtr="0">
              <a:noAutofit/>
            </a:bodyPr>
            <a:lstStyle/>
            <a:p>
              <a:r>
                <a:rPr lang="en-GB" sz="1400" b="1" noProof="0" dirty="0">
                  <a:latin typeface="Arial" panose="020B0604020202020204" pitchFamily="34" charset="0"/>
                  <a:cs typeface="Arial" panose="020B0604020202020204" pitchFamily="34" charset="0"/>
                </a:rPr>
                <a:t>Finalising the questionnaire and online survey.</a:t>
              </a:r>
            </a:p>
            <a:p>
              <a:endParaRPr lang="en-GB" sz="1400" noProof="0" dirty="0">
                <a:latin typeface="Arial" panose="020B0604020202020204" pitchFamily="34" charset="0"/>
                <a:cs typeface="Arial" panose="020B0604020202020204" pitchFamily="34" charset="0"/>
              </a:endParaRPr>
            </a:p>
            <a:p>
              <a:r>
                <a:rPr lang="en-GB" sz="1400" b="1" noProof="0" dirty="0">
                  <a:latin typeface="Arial" panose="020B0604020202020204" pitchFamily="34" charset="0"/>
                  <a:cs typeface="Arial" panose="020B0604020202020204" pitchFamily="34" charset="0"/>
                </a:rPr>
                <a:t>Sampling ongoing.</a:t>
              </a:r>
            </a:p>
          </p:txBody>
        </p:sp>
        <p:sp>
          <p:nvSpPr>
            <p:cNvPr id="24" name="Google Shape;320;p20">
              <a:extLst>
                <a:ext uri="{FF2B5EF4-FFF2-40B4-BE49-F238E27FC236}">
                  <a16:creationId xmlns:a16="http://schemas.microsoft.com/office/drawing/2014/main" id="{AC0EEC51-7E8B-828E-2B76-E663C163A1F4}"/>
                </a:ext>
              </a:extLst>
            </p:cNvPr>
            <p:cNvSpPr txBox="1"/>
            <p:nvPr/>
          </p:nvSpPr>
          <p:spPr>
            <a:xfrm>
              <a:off x="6665102" y="2748263"/>
              <a:ext cx="1606800" cy="533854"/>
            </a:xfrm>
            <a:prstGeom prst="rect">
              <a:avLst/>
            </a:prstGeom>
            <a:noFill/>
            <a:ln>
              <a:noFill/>
            </a:ln>
          </p:spPr>
          <p:txBody>
            <a:bodyPr spcFirstLastPara="1" wrap="square" lIns="121900" tIns="121900" rIns="121900" bIns="121900" anchor="ctr" anchorCtr="0">
              <a:noAutofit/>
            </a:bodyPr>
            <a:lstStyle/>
            <a:p>
              <a:pPr algn="ctr"/>
              <a:r>
                <a:rPr lang="en-GB" noProof="0" dirty="0">
                  <a:solidFill>
                    <a:srgbClr val="FFFFFF"/>
                  </a:solidFill>
                  <a:latin typeface="+mj-lt"/>
                  <a:ea typeface="Fira Sans Extra Condensed Medium"/>
                  <a:cs typeface="Fira Sans Extra Condensed Medium"/>
                  <a:sym typeface="Fira Sans Extra Condensed Medium"/>
                </a:rPr>
                <a:t>February –  March 2026</a:t>
              </a:r>
            </a:p>
          </p:txBody>
        </p:sp>
      </p:grpSp>
      <p:grpSp>
        <p:nvGrpSpPr>
          <p:cNvPr id="27" name="Google Shape;323;p20">
            <a:extLst>
              <a:ext uri="{FF2B5EF4-FFF2-40B4-BE49-F238E27FC236}">
                <a16:creationId xmlns:a16="http://schemas.microsoft.com/office/drawing/2014/main" id="{205EA7AD-8AC5-6C25-9B86-8069992AB3A7}"/>
              </a:ext>
            </a:extLst>
          </p:cNvPr>
          <p:cNvGrpSpPr/>
          <p:nvPr/>
        </p:nvGrpSpPr>
        <p:grpSpPr>
          <a:xfrm>
            <a:off x="3444698" y="2024400"/>
            <a:ext cx="2574580" cy="3129971"/>
            <a:chOff x="2641098" y="2748260"/>
            <a:chExt cx="1930935" cy="2347478"/>
          </a:xfrm>
        </p:grpSpPr>
        <p:sp>
          <p:nvSpPr>
            <p:cNvPr id="29" name="Google Shape;325;p20">
              <a:extLst>
                <a:ext uri="{FF2B5EF4-FFF2-40B4-BE49-F238E27FC236}">
                  <a16:creationId xmlns:a16="http://schemas.microsoft.com/office/drawing/2014/main" id="{605583CB-0F50-9FC3-740C-3058D4210A35}"/>
                </a:ext>
              </a:extLst>
            </p:cNvPr>
            <p:cNvSpPr/>
            <p:nvPr/>
          </p:nvSpPr>
          <p:spPr>
            <a:xfrm rot="16200000">
              <a:off x="3338756" y="2050737"/>
              <a:ext cx="535753" cy="1930800"/>
            </a:xfrm>
            <a:prstGeom prst="round2SameRect">
              <a:avLst>
                <a:gd name="adj1" fmla="val 0"/>
                <a:gd name="adj2" fmla="val 0"/>
              </a:avLst>
            </a:pr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30" name="Google Shape;326;p20">
              <a:extLst>
                <a:ext uri="{FF2B5EF4-FFF2-40B4-BE49-F238E27FC236}">
                  <a16:creationId xmlns:a16="http://schemas.microsoft.com/office/drawing/2014/main" id="{75AF7921-8456-8BC9-7053-78FDEF6B38DC}"/>
                </a:ext>
              </a:extLst>
            </p:cNvPr>
            <p:cNvSpPr txBox="1"/>
            <p:nvPr/>
          </p:nvSpPr>
          <p:spPr>
            <a:xfrm>
              <a:off x="2641098" y="4362238"/>
              <a:ext cx="1930801" cy="733500"/>
            </a:xfrm>
            <a:prstGeom prst="rect">
              <a:avLst/>
            </a:prstGeom>
            <a:noFill/>
            <a:ln>
              <a:noFill/>
            </a:ln>
          </p:spPr>
          <p:txBody>
            <a:bodyPr spcFirstLastPara="1" wrap="square" lIns="121900" tIns="121900" rIns="121900" bIns="121900" anchor="ctr" anchorCtr="0">
              <a:noAutofit/>
            </a:bodyPr>
            <a:lstStyle/>
            <a:p>
              <a:r>
                <a:rPr lang="en-GB" sz="1400" b="1" noProof="0" dirty="0">
                  <a:latin typeface="Arial" panose="020B0604020202020204" pitchFamily="34" charset="0"/>
                  <a:cs typeface="Arial" panose="020B0604020202020204" pitchFamily="34" charset="0"/>
                </a:rPr>
                <a:t>Three focus groups with 15 maternity service users: </a:t>
              </a:r>
              <a:r>
                <a:rPr lang="en-GB" sz="1400" noProof="0" dirty="0">
                  <a:latin typeface="Arial" panose="020B0604020202020204" pitchFamily="34" charset="0"/>
                  <a:cs typeface="Arial" panose="020B0604020202020204" pitchFamily="34" charset="0"/>
                </a:rPr>
                <a:t>to explore their maternity care experiences to help in making sure that the 2026 survey questions are meaningful and relevant to current service provision.</a:t>
              </a:r>
            </a:p>
            <a:p>
              <a:endParaRPr lang="en-GB" sz="1400" noProof="0" dirty="0">
                <a:highlight>
                  <a:srgbClr val="FFFF00"/>
                </a:highlight>
                <a:latin typeface="Arial" panose="020B0604020202020204" pitchFamily="34" charset="0"/>
                <a:cs typeface="Arial" panose="020B0604020202020204" pitchFamily="34" charset="0"/>
              </a:endParaRPr>
            </a:p>
            <a:p>
              <a:r>
                <a:rPr lang="en-GB" sz="1400" b="1" noProof="0" dirty="0">
                  <a:latin typeface="Arial" panose="020B0604020202020204" pitchFamily="34" charset="0"/>
                  <a:ea typeface="Roboto"/>
                  <a:cs typeface="Arial" panose="020B0604020202020204" pitchFamily="34" charset="0"/>
                  <a:sym typeface="Roboto"/>
                </a:rPr>
                <a:t>Engagement Trust webinar, Advisory Group meeting &amp; </a:t>
              </a:r>
              <a:r>
                <a:rPr lang="en-GB" sz="1400" b="1" noProof="0" dirty="0">
                  <a:latin typeface="Arial" panose="020B0604020202020204" pitchFamily="34" charset="0"/>
                  <a:cs typeface="Arial" panose="020B0604020202020204" pitchFamily="34" charset="0"/>
                </a:rPr>
                <a:t>Consultation with contractors:</a:t>
              </a:r>
              <a:r>
                <a:rPr lang="en-GB" sz="1400" noProof="0" dirty="0">
                  <a:latin typeface="Arial" panose="020B0604020202020204" pitchFamily="34" charset="0"/>
                  <a:cs typeface="Arial" panose="020B0604020202020204" pitchFamily="34" charset="0"/>
                </a:rPr>
                <a:t> to discuss learnings from 2025 and new areas for exploration in the 2026 survey.</a:t>
              </a:r>
            </a:p>
            <a:p>
              <a:pPr algn="ctr"/>
              <a:endParaRPr lang="en-GB" sz="1400" noProof="0" dirty="0">
                <a:latin typeface="+mj-lt"/>
                <a:ea typeface="Roboto"/>
                <a:cs typeface="Roboto"/>
                <a:sym typeface="Roboto"/>
              </a:endParaRPr>
            </a:p>
          </p:txBody>
        </p:sp>
        <p:sp>
          <p:nvSpPr>
            <p:cNvPr id="31" name="Google Shape;327;p20">
              <a:extLst>
                <a:ext uri="{FF2B5EF4-FFF2-40B4-BE49-F238E27FC236}">
                  <a16:creationId xmlns:a16="http://schemas.microsoft.com/office/drawing/2014/main" id="{A5FF3AED-CABD-BEA7-A327-EAAF7286833E}"/>
                </a:ext>
              </a:extLst>
            </p:cNvPr>
            <p:cNvSpPr txBox="1"/>
            <p:nvPr/>
          </p:nvSpPr>
          <p:spPr>
            <a:xfrm>
              <a:off x="2803299" y="2748262"/>
              <a:ext cx="1606800" cy="535750"/>
            </a:xfrm>
            <a:prstGeom prst="rect">
              <a:avLst/>
            </a:prstGeom>
            <a:noFill/>
            <a:ln>
              <a:noFill/>
            </a:ln>
          </p:spPr>
          <p:txBody>
            <a:bodyPr spcFirstLastPara="1" wrap="square" lIns="121900" tIns="121900" rIns="121900" bIns="121900" anchor="ctr" anchorCtr="0">
              <a:noAutofit/>
            </a:bodyPr>
            <a:lstStyle/>
            <a:p>
              <a:pPr algn="ctr"/>
              <a:r>
                <a:rPr lang="en-GB" noProof="0" dirty="0">
                  <a:solidFill>
                    <a:srgbClr val="FFFFFF"/>
                  </a:solidFill>
                  <a:latin typeface="+mj-lt"/>
                  <a:ea typeface="Fira Sans Extra Condensed Medium"/>
                  <a:cs typeface="Fira Sans Extra Condensed Medium"/>
                  <a:sym typeface="Fira Sans Extra Condensed Medium"/>
                </a:rPr>
                <a:t>October / November 2025</a:t>
              </a:r>
            </a:p>
          </p:txBody>
        </p:sp>
      </p:grpSp>
      <p:sp>
        <p:nvSpPr>
          <p:cNvPr id="54" name="Google Shape;351;p20">
            <a:extLst>
              <a:ext uri="{FF2B5EF4-FFF2-40B4-BE49-F238E27FC236}">
                <a16:creationId xmlns:a16="http://schemas.microsoft.com/office/drawing/2014/main" id="{F8540528-B5E8-1D0C-E776-B8DB4CB1504A}"/>
              </a:ext>
              <a:ext uri="{C183D7F6-B498-43B3-948B-1728B52AA6E4}">
                <adec:decorative xmlns:adec="http://schemas.microsoft.com/office/drawing/2017/decorative" val="1"/>
              </a:ext>
            </a:extLst>
          </p:cNvPr>
          <p:cNvSpPr/>
          <p:nvPr/>
        </p:nvSpPr>
        <p:spPr>
          <a:xfrm>
            <a:off x="7210532" y="1521159"/>
            <a:ext cx="472484" cy="432124"/>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grpSp>
        <p:nvGrpSpPr>
          <p:cNvPr id="55" name="Google Shape;352;p20">
            <a:extLst>
              <a:ext uri="{FF2B5EF4-FFF2-40B4-BE49-F238E27FC236}">
                <a16:creationId xmlns:a16="http://schemas.microsoft.com/office/drawing/2014/main" id="{6B6BD13D-979C-1056-41FD-A3538229CF4D}"/>
              </a:ext>
            </a:extLst>
          </p:cNvPr>
          <p:cNvGrpSpPr/>
          <p:nvPr/>
        </p:nvGrpSpPr>
        <p:grpSpPr>
          <a:xfrm>
            <a:off x="9785102" y="1557318"/>
            <a:ext cx="489673" cy="359807"/>
            <a:chOff x="1306445" y="3397829"/>
            <a:chExt cx="367255" cy="269855"/>
          </a:xfrm>
        </p:grpSpPr>
        <p:sp>
          <p:nvSpPr>
            <p:cNvPr id="56" name="Google Shape;353;p20">
              <a:extLst>
                <a:ext uri="{FF2B5EF4-FFF2-40B4-BE49-F238E27FC236}">
                  <a16:creationId xmlns:a16="http://schemas.microsoft.com/office/drawing/2014/main" id="{08147945-5AF1-68EF-5F2F-98F109EE435A}"/>
                </a:ext>
              </a:extLst>
            </p:cNvPr>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57" name="Google Shape;354;p20">
              <a:extLst>
                <a:ext uri="{FF2B5EF4-FFF2-40B4-BE49-F238E27FC236}">
                  <a16:creationId xmlns:a16="http://schemas.microsoft.com/office/drawing/2014/main" id="{5D5A8793-C5AC-10A0-A4B4-FB2C16CE0D82}"/>
                </a:ext>
              </a:extLst>
            </p:cNvPr>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58" name="Google Shape;355;p20">
              <a:extLst>
                <a:ext uri="{FF2B5EF4-FFF2-40B4-BE49-F238E27FC236}">
                  <a16:creationId xmlns:a16="http://schemas.microsoft.com/office/drawing/2014/main" id="{930C11F4-AB21-DF0F-E5AD-C0B4B0413E12}"/>
                </a:ext>
              </a:extLst>
            </p:cNvPr>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59" name="Google Shape;356;p20">
              <a:extLst>
                <a:ext uri="{FF2B5EF4-FFF2-40B4-BE49-F238E27FC236}">
                  <a16:creationId xmlns:a16="http://schemas.microsoft.com/office/drawing/2014/main" id="{8CEF15EE-14A4-A11E-B438-BBDC35D7EC88}"/>
                </a:ext>
              </a:extLst>
            </p:cNvPr>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60" name="Google Shape;357;p20">
              <a:extLst>
                <a:ext uri="{FF2B5EF4-FFF2-40B4-BE49-F238E27FC236}">
                  <a16:creationId xmlns:a16="http://schemas.microsoft.com/office/drawing/2014/main" id="{634321F3-6CC0-F74E-5A42-B17F8C05FB96}"/>
                </a:ext>
              </a:extLst>
            </p:cNvPr>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61" name="Google Shape;358;p20">
              <a:extLst>
                <a:ext uri="{FF2B5EF4-FFF2-40B4-BE49-F238E27FC236}">
                  <a16:creationId xmlns:a16="http://schemas.microsoft.com/office/drawing/2014/main" id="{4F0B6960-603D-1D85-22C8-7CA27F38F8B5}"/>
                </a:ext>
              </a:extLst>
            </p:cNvPr>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grpSp>
      <p:sp>
        <p:nvSpPr>
          <p:cNvPr id="137" name="Content Placeholder 2">
            <a:extLst>
              <a:ext uri="{FF2B5EF4-FFF2-40B4-BE49-F238E27FC236}">
                <a16:creationId xmlns:a16="http://schemas.microsoft.com/office/drawing/2014/main" id="{4EA18944-B95B-63DC-AD45-CAD331B83760}"/>
              </a:ext>
            </a:extLst>
          </p:cNvPr>
          <p:cNvSpPr txBox="1">
            <a:spLocks/>
          </p:cNvSpPr>
          <p:nvPr/>
        </p:nvSpPr>
        <p:spPr>
          <a:xfrm>
            <a:off x="2157498" y="5963964"/>
            <a:ext cx="7498125" cy="694403"/>
          </a:xfrm>
          <a:prstGeom prst="rect">
            <a:avLst/>
          </a:prstGeom>
          <a:noFill/>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lgn="ctr">
              <a:buSzPct val="140000"/>
            </a:pPr>
            <a:endParaRPr lang="en-GB" noProof="0" dirty="0">
              <a:solidFill>
                <a:srgbClr val="4D4D4D"/>
              </a:solidFill>
            </a:endParaRPr>
          </a:p>
          <a:p>
            <a:pPr marL="180975" algn="ctr">
              <a:buSzPct val="140000"/>
            </a:pPr>
            <a:r>
              <a:rPr lang="en-GB" b="1" noProof="0" dirty="0">
                <a:solidFill>
                  <a:srgbClr val="4D4D4D"/>
                </a:solidFill>
              </a:rPr>
              <a:t>Full details will be available in the </a:t>
            </a:r>
            <a:r>
              <a:rPr lang="en-GB" b="1" noProof="0" dirty="0">
                <a:solidFill>
                  <a:srgbClr val="1E445C"/>
                </a:solidFill>
                <a:hlinkClick r:id="rId2">
                  <a:extLst>
                    <a:ext uri="{A12FA001-AC4F-418D-AE19-62706E023703}">
                      <ahyp:hlinkClr xmlns:ahyp="http://schemas.microsoft.com/office/drawing/2018/hyperlinkcolor" val="tx"/>
                    </a:ext>
                  </a:extLst>
                </a:hlinkClick>
              </a:rPr>
              <a:t>Survey Development Report</a:t>
            </a:r>
            <a:endParaRPr lang="en-GB" b="1" noProof="0" dirty="0">
              <a:solidFill>
                <a:srgbClr val="1E445C"/>
              </a:solidFill>
            </a:endParaRPr>
          </a:p>
          <a:p>
            <a:pPr algn="ctr"/>
            <a:endParaRPr lang="en-GB"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58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1A1C-6695-66A4-9086-FDD4D435B38D}"/>
              </a:ext>
            </a:extLst>
          </p:cNvPr>
          <p:cNvSpPr>
            <a:spLocks noGrp="1"/>
          </p:cNvSpPr>
          <p:nvPr>
            <p:ph type="title"/>
          </p:nvPr>
        </p:nvSpPr>
        <p:spPr/>
        <p:txBody>
          <a:bodyPr/>
          <a:lstStyle/>
          <a:p>
            <a:r>
              <a:rPr lang="en-GB" noProof="0" dirty="0"/>
              <a:t>Overview of 2026 Maternity Survey (MAT26)</a:t>
            </a:r>
          </a:p>
        </p:txBody>
      </p:sp>
    </p:spTree>
    <p:extLst>
      <p:ext uri="{BB962C8B-B14F-4D97-AF65-F5344CB8AC3E}">
        <p14:creationId xmlns:p14="http://schemas.microsoft.com/office/powerpoint/2010/main" val="60641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A9F54-4D4F-BBD2-E3B1-70AE11AC7B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C55BB8-EEF6-89B0-A911-8CBFC92C7567}"/>
              </a:ext>
            </a:extLst>
          </p:cNvPr>
          <p:cNvSpPr>
            <a:spLocks noGrp="1"/>
          </p:cNvSpPr>
          <p:nvPr>
            <p:ph type="title"/>
          </p:nvPr>
        </p:nvSpPr>
        <p:spPr/>
        <p:txBody>
          <a:bodyPr/>
          <a:lstStyle/>
          <a:p>
            <a:r>
              <a:rPr lang="en-GB" noProof="0" dirty="0"/>
              <a:t>Questions updated for 2026</a:t>
            </a:r>
          </a:p>
        </p:txBody>
      </p:sp>
      <p:graphicFrame>
        <p:nvGraphicFramePr>
          <p:cNvPr id="4" name="Table 3">
            <a:extLst>
              <a:ext uri="{FF2B5EF4-FFF2-40B4-BE49-F238E27FC236}">
                <a16:creationId xmlns:a16="http://schemas.microsoft.com/office/drawing/2014/main" id="{3C45F780-B397-04FC-040A-A1BEC3F04CBB}"/>
              </a:ext>
            </a:extLst>
          </p:cNvPr>
          <p:cNvGraphicFramePr>
            <a:graphicFrameLocks noGrp="1"/>
          </p:cNvGraphicFramePr>
          <p:nvPr/>
        </p:nvGraphicFramePr>
        <p:xfrm>
          <a:off x="517523" y="1291321"/>
          <a:ext cx="11156400" cy="1950720"/>
        </p:xfrm>
        <a:graphic>
          <a:graphicData uri="http://schemas.openxmlformats.org/drawingml/2006/table">
            <a:tbl>
              <a:tblPr firstRow="1" bandRow="1">
                <a:tableStyleId>{5C22544A-7EE6-4342-B048-85BDC9FD1C3A}</a:tableStyleId>
              </a:tblPr>
              <a:tblGrid>
                <a:gridCol w="4397377">
                  <a:extLst>
                    <a:ext uri="{9D8B030D-6E8A-4147-A177-3AD203B41FA5}">
                      <a16:colId xmlns:a16="http://schemas.microsoft.com/office/drawing/2014/main" val="845321380"/>
                    </a:ext>
                  </a:extLst>
                </a:gridCol>
                <a:gridCol w="6759023">
                  <a:extLst>
                    <a:ext uri="{9D8B030D-6E8A-4147-A177-3AD203B41FA5}">
                      <a16:colId xmlns:a16="http://schemas.microsoft.com/office/drawing/2014/main" val="3988801928"/>
                    </a:ext>
                  </a:extLst>
                </a:gridCol>
              </a:tblGrid>
              <a:tr h="193938">
                <a:tc>
                  <a:txBody>
                    <a:bodyPr/>
                    <a:lstStyle/>
                    <a:p>
                      <a:pPr marL="0" algn="l" defTabSz="914400" rtl="0" eaLnBrk="1" latinLnBrk="0" hangingPunct="1"/>
                      <a:r>
                        <a:rPr lang="en-GB" sz="1800" b="1" kern="1200" noProof="0" dirty="0">
                          <a:solidFill>
                            <a:schemeClr val="lt1"/>
                          </a:solidFill>
                          <a:latin typeface="Arial" panose="020B0604020202020204" pitchFamily="34" charset="0"/>
                          <a:ea typeface="+mn-ea"/>
                          <a:cs typeface="Arial" panose="020B0604020202020204" pitchFamily="34" charset="0"/>
                        </a:rPr>
                        <a:t>Questions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800" b="1" kern="1200" noProof="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727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mn-lt"/>
                          <a:cs typeface="Arial" panose="020B0604020202020204" pitchFamily="34" charset="0"/>
                        </a:rPr>
                        <a:t>H1: </a:t>
                      </a:r>
                      <a:r>
                        <a:rPr lang="en-GB" sz="1400" b="0" noProof="0" dirty="0">
                          <a:latin typeface="+mn-lt"/>
                          <a:cs typeface="Arial" panose="020B0604020202020204" pitchFamily="34" charset="0"/>
                        </a:rPr>
                        <a:t>Did your baby or babies have any neonatal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noProof="0" dirty="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mn-lt"/>
                          <a:cs typeface="Arial" panose="020B0604020202020204" pitchFamily="34" charset="0"/>
                        </a:rPr>
                        <a:t>H5: </a:t>
                      </a:r>
                      <a:r>
                        <a:rPr lang="en-GB" sz="1400" b="0" noProof="0" dirty="0">
                          <a:latin typeface="+mn-lt"/>
                          <a:cs typeface="Arial" panose="020B0604020202020204" pitchFamily="34" charset="0"/>
                        </a:rPr>
                        <a:t>Do you have any of the following physical or mental health conditions, disabilities or illnesses that have lasted or are expected to last 12 months or more?</a:t>
                      </a:r>
                      <a:endParaRPr lang="en-GB" sz="1400" noProof="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dk1"/>
                          </a:solidFill>
                          <a:effectLst/>
                          <a:latin typeface="+mn-lt"/>
                          <a:ea typeface="+mn-ea"/>
                          <a:cs typeface="+mn-cs"/>
                        </a:rPr>
                        <a:t>H1: </a:t>
                      </a:r>
                      <a:r>
                        <a:rPr lang="en-GB" sz="1400" b="0" kern="1200" noProof="0" dirty="0">
                          <a:solidFill>
                            <a:schemeClr val="dk1"/>
                          </a:solidFill>
                          <a:effectLst/>
                          <a:latin typeface="+mn-lt"/>
                          <a:ea typeface="+mn-ea"/>
                          <a:cs typeface="+mn-cs"/>
                        </a:rPr>
                        <a:t>response options have been grouped and simplified, as service users seem to find it difficult to identify the type of neonatal care their baby received (if they received 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noProof="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dk1"/>
                          </a:solidFill>
                          <a:effectLst/>
                          <a:latin typeface="+mn-lt"/>
                          <a:ea typeface="+mn-ea"/>
                          <a:cs typeface="+mn-cs"/>
                        </a:rPr>
                        <a:t>H5: </a:t>
                      </a:r>
                      <a:r>
                        <a:rPr lang="en-GB" sz="1400" b="0" kern="1200" noProof="0" dirty="0">
                          <a:solidFill>
                            <a:schemeClr val="dk1"/>
                          </a:solidFill>
                          <a:effectLst/>
                          <a:latin typeface="+mn-lt"/>
                          <a:ea typeface="+mn-ea"/>
                          <a:cs typeface="+mn-cs"/>
                        </a:rPr>
                        <a:t>a new response option of ‘Neurodivergence (other than autism or autism spectrum condition)’ has been added to match other surveys on the NPSP.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noProof="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370627"/>
                  </a:ext>
                </a:extLst>
              </a:tr>
            </a:tbl>
          </a:graphicData>
        </a:graphic>
      </p:graphicFrame>
    </p:spTree>
    <p:extLst>
      <p:ext uri="{BB962C8B-B14F-4D97-AF65-F5344CB8AC3E}">
        <p14:creationId xmlns:p14="http://schemas.microsoft.com/office/powerpoint/2010/main" val="1386819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A1CB2-D0BB-EA9F-2B94-6445F70364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581A7B-0E05-4127-646D-7429A448BDA5}"/>
              </a:ext>
            </a:extLst>
          </p:cNvPr>
          <p:cNvSpPr>
            <a:spLocks noGrp="1"/>
          </p:cNvSpPr>
          <p:nvPr>
            <p:ph type="title"/>
          </p:nvPr>
        </p:nvSpPr>
        <p:spPr>
          <a:xfrm>
            <a:off x="517525" y="499528"/>
            <a:ext cx="11155361" cy="461665"/>
          </a:xfrm>
        </p:spPr>
        <p:txBody>
          <a:bodyPr/>
          <a:lstStyle/>
          <a:p>
            <a:r>
              <a:rPr lang="en-GB" noProof="0" dirty="0"/>
              <a:t>Questions added for 2026</a:t>
            </a:r>
          </a:p>
        </p:txBody>
      </p:sp>
      <p:graphicFrame>
        <p:nvGraphicFramePr>
          <p:cNvPr id="4" name="Table 3">
            <a:extLst>
              <a:ext uri="{FF2B5EF4-FFF2-40B4-BE49-F238E27FC236}">
                <a16:creationId xmlns:a16="http://schemas.microsoft.com/office/drawing/2014/main" id="{B96828CF-9022-6A04-6A7E-E77B08AAEE51}"/>
              </a:ext>
            </a:extLst>
          </p:cNvPr>
          <p:cNvGraphicFramePr>
            <a:graphicFrameLocks noGrp="1"/>
          </p:cNvGraphicFramePr>
          <p:nvPr/>
        </p:nvGraphicFramePr>
        <p:xfrm>
          <a:off x="517523" y="1291321"/>
          <a:ext cx="11155362" cy="2590800"/>
        </p:xfrm>
        <a:graphic>
          <a:graphicData uri="http://schemas.openxmlformats.org/drawingml/2006/table">
            <a:tbl>
              <a:tblPr firstRow="1" bandRow="1">
                <a:tableStyleId>{5C22544A-7EE6-4342-B048-85BDC9FD1C3A}</a:tableStyleId>
              </a:tblPr>
              <a:tblGrid>
                <a:gridCol w="4391361">
                  <a:extLst>
                    <a:ext uri="{9D8B030D-6E8A-4147-A177-3AD203B41FA5}">
                      <a16:colId xmlns:a16="http://schemas.microsoft.com/office/drawing/2014/main" val="845321380"/>
                    </a:ext>
                  </a:extLst>
                </a:gridCol>
                <a:gridCol w="6764001">
                  <a:extLst>
                    <a:ext uri="{9D8B030D-6E8A-4147-A177-3AD203B41FA5}">
                      <a16:colId xmlns:a16="http://schemas.microsoft.com/office/drawing/2014/main" val="3988801928"/>
                    </a:ext>
                  </a:extLst>
                </a:gridCol>
              </a:tblGrid>
              <a:tr h="323566">
                <a:tc>
                  <a:txBody>
                    <a:bodyPr/>
                    <a:lstStyle/>
                    <a:p>
                      <a:pPr marL="0" algn="l" defTabSz="914400" rtl="0" eaLnBrk="1" latinLnBrk="0" hangingPunct="1"/>
                      <a:r>
                        <a:rPr lang="en-GB" sz="1800" b="1" kern="1200" noProof="0" dirty="0">
                          <a:solidFill>
                            <a:schemeClr val="lt1"/>
                          </a:solidFill>
                          <a:latin typeface="Arial" panose="020B0604020202020204" pitchFamily="34" charset="0"/>
                          <a:ea typeface="+mn-ea"/>
                          <a:cs typeface="Arial" panose="020B0604020202020204" pitchFamily="34" charset="0"/>
                        </a:rPr>
                        <a:t>Questions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800" b="1" kern="1200" noProof="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1814113">
                <a:tc>
                  <a:txBody>
                    <a:bodyPr/>
                    <a:lstStyle/>
                    <a:p>
                      <a:r>
                        <a:rPr lang="en-GB" sz="1400" b="1" noProof="0" dirty="0">
                          <a:latin typeface="Arial" panose="020B0604020202020204" pitchFamily="34" charset="0"/>
                          <a:cs typeface="Arial" panose="020B0604020202020204" pitchFamily="34" charset="0"/>
                        </a:rPr>
                        <a:t>G20: </a:t>
                      </a:r>
                      <a:r>
                        <a:rPr lang="en-GB" sz="1400" b="0" noProof="0" dirty="0">
                          <a:latin typeface="Arial" panose="020B0604020202020204" pitchFamily="34" charset="0"/>
                          <a:cs typeface="Arial" panose="020B0604020202020204" pitchFamily="34" charset="0"/>
                        </a:rPr>
                        <a:t>At any point during your maternity care journey, did you feel you were treated unfairly or differently from other people by healthcare professionals?</a:t>
                      </a:r>
                    </a:p>
                    <a:p>
                      <a:endParaRPr lang="en-GB" sz="1400" b="0" noProof="0" dirty="0">
                        <a:latin typeface="Arial" panose="020B0604020202020204" pitchFamily="34" charset="0"/>
                        <a:cs typeface="Arial" panose="020B0604020202020204" pitchFamily="34" charset="0"/>
                      </a:endParaRPr>
                    </a:p>
                    <a:p>
                      <a:r>
                        <a:rPr lang="en-GB" sz="1400" b="1" noProof="0" dirty="0">
                          <a:latin typeface="Arial" panose="020B0604020202020204" pitchFamily="34" charset="0"/>
                          <a:cs typeface="Arial" panose="020B0604020202020204" pitchFamily="34" charset="0"/>
                        </a:rPr>
                        <a:t>G21: </a:t>
                      </a:r>
                      <a:r>
                        <a:rPr lang="en-GB" sz="1400" b="0" noProof="0" dirty="0">
                          <a:latin typeface="Arial" panose="020B0604020202020204" pitchFamily="34" charset="0"/>
                          <a:cs typeface="Arial" panose="020B0604020202020204" pitchFamily="34" charset="0"/>
                        </a:rPr>
                        <a:t>What do you think or feel this was related to?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kern="1200" noProof="0" dirty="0">
                          <a:solidFill>
                            <a:schemeClr val="dk1"/>
                          </a:solidFill>
                          <a:effectLst/>
                          <a:latin typeface="+mn-lt"/>
                          <a:ea typeface="+mn-ea"/>
                          <a:cs typeface="+mn-cs"/>
                        </a:rPr>
                        <a:t>G20</a:t>
                      </a:r>
                      <a:r>
                        <a:rPr lang="en-GB" sz="1400" b="0" u="none" kern="1200" noProof="0" dirty="0">
                          <a:solidFill>
                            <a:schemeClr val="dk1"/>
                          </a:solidFill>
                          <a:effectLst/>
                          <a:latin typeface="+mn-lt"/>
                          <a:ea typeface="+mn-ea"/>
                          <a:cs typeface="+mn-cs"/>
                        </a:rPr>
                        <a:t> and </a:t>
                      </a:r>
                      <a:r>
                        <a:rPr lang="en-GB" sz="1400" b="1" u="none" kern="1200" noProof="0" dirty="0">
                          <a:solidFill>
                            <a:schemeClr val="dk1"/>
                          </a:solidFill>
                          <a:effectLst/>
                          <a:latin typeface="+mn-lt"/>
                          <a:ea typeface="+mn-ea"/>
                          <a:cs typeface="+mn-cs"/>
                        </a:rPr>
                        <a:t>G21</a:t>
                      </a:r>
                      <a:r>
                        <a:rPr lang="en-GB" sz="1400" b="0" u="none" kern="1200" noProof="0" dirty="0">
                          <a:solidFill>
                            <a:schemeClr val="dk1"/>
                          </a:solidFill>
                          <a:effectLst/>
                          <a:latin typeface="+mn-lt"/>
                          <a:ea typeface="+mn-ea"/>
                          <a:cs typeface="+mn-cs"/>
                        </a:rPr>
                        <a:t> are designed to capture service user experience of discrimination. </a:t>
                      </a:r>
                      <a:r>
                        <a:rPr lang="en-GB" sz="1400" b="1" u="none" kern="1200" noProof="0" dirty="0">
                          <a:solidFill>
                            <a:schemeClr val="dk1"/>
                          </a:solidFill>
                          <a:effectLst/>
                          <a:latin typeface="+mn-lt"/>
                          <a:ea typeface="+mn-ea"/>
                          <a:cs typeface="+mn-cs"/>
                        </a:rPr>
                        <a:t>G20</a:t>
                      </a:r>
                      <a:r>
                        <a:rPr lang="en-GB" sz="1400" b="0" u="none" kern="1200" noProof="0" dirty="0">
                          <a:solidFill>
                            <a:schemeClr val="dk1"/>
                          </a:solidFill>
                          <a:effectLst/>
                          <a:latin typeface="+mn-lt"/>
                          <a:ea typeface="+mn-ea"/>
                          <a:cs typeface="+mn-cs"/>
                        </a:rPr>
                        <a:t> is designed to find out whether service users feel they were discriminated against, and if so, </a:t>
                      </a:r>
                      <a:r>
                        <a:rPr lang="en-GB" sz="1400" b="1" u="none" kern="1200" noProof="0" dirty="0">
                          <a:solidFill>
                            <a:schemeClr val="dk1"/>
                          </a:solidFill>
                          <a:effectLst/>
                          <a:latin typeface="+mn-lt"/>
                          <a:ea typeface="+mn-ea"/>
                          <a:cs typeface="+mn-cs"/>
                        </a:rPr>
                        <a:t>G21 </a:t>
                      </a:r>
                      <a:r>
                        <a:rPr lang="en-GB" sz="1400" b="0" u="none" kern="1200" noProof="0" dirty="0">
                          <a:solidFill>
                            <a:schemeClr val="dk1"/>
                          </a:solidFill>
                          <a:effectLst/>
                          <a:latin typeface="+mn-lt"/>
                          <a:ea typeface="+mn-ea"/>
                          <a:cs typeface="+mn-cs"/>
                        </a:rPr>
                        <a:t>asks about the reason/s they feel they were discriminated against.</a:t>
                      </a:r>
                      <a:endParaRPr lang="en-GB" sz="1400" b="0" kern="1200" noProof="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kern="1200" noProof="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kern="1200" noProof="0" dirty="0">
                          <a:solidFill>
                            <a:schemeClr val="dk1"/>
                          </a:solidFill>
                          <a:effectLst/>
                          <a:latin typeface="+mn-lt"/>
                          <a:ea typeface="+mn-ea"/>
                          <a:cs typeface="+mn-cs"/>
                        </a:rPr>
                        <a:t>The rationale for prioritising the new discrimination questions was the need for baseline 2026 data to measure service users’ experiences of discrimination in maternity care for the new Perinatal Equity and Antidiscrimination Programme at NHSE.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u="none" kern="1200" noProof="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295596"/>
                  </a:ext>
                </a:extLst>
              </a:tr>
            </a:tbl>
          </a:graphicData>
        </a:graphic>
      </p:graphicFrame>
    </p:spTree>
    <p:extLst>
      <p:ext uri="{BB962C8B-B14F-4D97-AF65-F5344CB8AC3E}">
        <p14:creationId xmlns:p14="http://schemas.microsoft.com/office/powerpoint/2010/main" val="3683883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2B344-6482-5453-C6AE-67F9187711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BD8708-3ACC-D877-F7A2-E190C2720D11}"/>
              </a:ext>
            </a:extLst>
          </p:cNvPr>
          <p:cNvSpPr>
            <a:spLocks noGrp="1"/>
          </p:cNvSpPr>
          <p:nvPr>
            <p:ph type="title"/>
          </p:nvPr>
        </p:nvSpPr>
        <p:spPr/>
        <p:txBody>
          <a:bodyPr/>
          <a:lstStyle/>
          <a:p>
            <a:r>
              <a:rPr lang="en-GB" noProof="0" dirty="0"/>
              <a:t>Questions removed for 2026</a:t>
            </a:r>
          </a:p>
        </p:txBody>
      </p:sp>
      <p:graphicFrame>
        <p:nvGraphicFramePr>
          <p:cNvPr id="4" name="Table 3">
            <a:extLst>
              <a:ext uri="{FF2B5EF4-FFF2-40B4-BE49-F238E27FC236}">
                <a16:creationId xmlns:a16="http://schemas.microsoft.com/office/drawing/2014/main" id="{1BDED757-9EFB-30A9-3629-31CEC6823321}"/>
              </a:ext>
            </a:extLst>
          </p:cNvPr>
          <p:cNvGraphicFramePr>
            <a:graphicFrameLocks noGrp="1"/>
          </p:cNvGraphicFramePr>
          <p:nvPr/>
        </p:nvGraphicFramePr>
        <p:xfrm>
          <a:off x="517523" y="1291321"/>
          <a:ext cx="11156400" cy="1438670"/>
        </p:xfrm>
        <a:graphic>
          <a:graphicData uri="http://schemas.openxmlformats.org/drawingml/2006/table">
            <a:tbl>
              <a:tblPr firstRow="1" bandRow="1">
                <a:tableStyleId>{5C22544A-7EE6-4342-B048-85BDC9FD1C3A}</a:tableStyleId>
              </a:tblPr>
              <a:tblGrid>
                <a:gridCol w="5133264">
                  <a:extLst>
                    <a:ext uri="{9D8B030D-6E8A-4147-A177-3AD203B41FA5}">
                      <a16:colId xmlns:a16="http://schemas.microsoft.com/office/drawing/2014/main" val="845321380"/>
                    </a:ext>
                  </a:extLst>
                </a:gridCol>
                <a:gridCol w="6023136">
                  <a:extLst>
                    <a:ext uri="{9D8B030D-6E8A-4147-A177-3AD203B41FA5}">
                      <a16:colId xmlns:a16="http://schemas.microsoft.com/office/drawing/2014/main" val="3988801928"/>
                    </a:ext>
                  </a:extLst>
                </a:gridCol>
              </a:tblGrid>
              <a:tr h="493790">
                <a:tc>
                  <a:txBody>
                    <a:bodyPr/>
                    <a:lstStyle/>
                    <a:p>
                      <a:pPr marL="0" algn="l" defTabSz="914400" rtl="0" eaLnBrk="1" latinLnBrk="0" hangingPunct="1"/>
                      <a:r>
                        <a:rPr lang="en-GB" sz="1600" b="1" kern="1200" noProof="0" dirty="0">
                          <a:solidFill>
                            <a:schemeClr val="lt1"/>
                          </a:solidFill>
                          <a:latin typeface="Arial" panose="020B0604020202020204" pitchFamily="34" charset="0"/>
                          <a:ea typeface="+mn-ea"/>
                          <a:cs typeface="Arial" panose="020B0604020202020204" pitchFamily="34" charset="0"/>
                        </a:rPr>
                        <a:t>Questions removed from online and paper survey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600" b="1" kern="1200" noProof="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691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C13: </a:t>
                      </a:r>
                      <a:r>
                        <a:rPr kumimoji="0" lang="en-GB" sz="1400" b="0" i="0" u="sng" strike="noStrike" kern="1200" cap="none" spc="0" normalizeH="0" baseline="0" noProof="0" dirty="0">
                          <a:ln>
                            <a:noFill/>
                          </a:ln>
                          <a:solidFill>
                            <a:srgbClr val="4A4A49"/>
                          </a:solidFill>
                          <a:effectLst/>
                          <a:uLnTx/>
                          <a:uFillTx/>
                          <a:latin typeface="+mn-lt"/>
                          <a:ea typeface="+mn-ea"/>
                          <a:cs typeface="+mn-cs"/>
                        </a:rPr>
                        <a:t>During labour and birth</a:t>
                      </a:r>
                      <a:r>
                        <a:rPr kumimoji="0" lang="en-GB" sz="1400" b="0" i="0" u="none" strike="noStrike" kern="1200" cap="none" spc="0" normalizeH="0" baseline="0" noProof="0" dirty="0">
                          <a:ln>
                            <a:noFill/>
                          </a:ln>
                          <a:solidFill>
                            <a:srgbClr val="4A4A49"/>
                          </a:solidFill>
                          <a:effectLst/>
                          <a:uLnTx/>
                          <a:uFillTx/>
                          <a:latin typeface="+mn-lt"/>
                          <a:ea typeface="+mn-ea"/>
                          <a:cs typeface="+mn-cs"/>
                        </a:rPr>
                        <a:t>, were you able to get a member of staff to help you </a:t>
                      </a:r>
                      <a:r>
                        <a:rPr kumimoji="0" lang="en-GB" sz="1400" b="0" i="0" u="sng" strike="noStrike" kern="1200" cap="none" spc="0" normalizeH="0" baseline="0" noProof="0" dirty="0">
                          <a:ln>
                            <a:noFill/>
                          </a:ln>
                          <a:solidFill>
                            <a:srgbClr val="4A4A49"/>
                          </a:solidFill>
                          <a:effectLst/>
                          <a:uLnTx/>
                          <a:uFillTx/>
                          <a:latin typeface="+mn-lt"/>
                          <a:ea typeface="+mn-ea"/>
                          <a:cs typeface="+mn-cs"/>
                        </a:rPr>
                        <a:t>when you needed it</a:t>
                      </a:r>
                      <a:r>
                        <a:rPr kumimoji="0" lang="en-GB" sz="1400" b="0" i="0" u="none" strike="noStrike" kern="1200" cap="none" spc="0" normalizeH="0" baseline="0" noProof="0" dirty="0">
                          <a:ln>
                            <a:noFill/>
                          </a:ln>
                          <a:solidFill>
                            <a:srgbClr val="4A4A49"/>
                          </a:solidFill>
                          <a:effectLst/>
                          <a:uLnTx/>
                          <a:uFillTx/>
                          <a:latin typeface="+mn-lt"/>
                          <a:ea typeface="+mn-ea"/>
                          <a:cs typeface="+mn-cs"/>
                        </a:rPr>
                        <a:t>?</a:t>
                      </a:r>
                      <a:endParaRPr lang="en-GB" sz="1200" b="0" noProof="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C13 </a:t>
                      </a:r>
                      <a:r>
                        <a:rPr kumimoji="0" lang="en-GB" sz="1400" b="0" i="0" u="none" strike="noStrike" kern="1200" cap="none" spc="0" normalizeH="0" baseline="0" noProof="0" dirty="0">
                          <a:ln>
                            <a:noFill/>
                          </a:ln>
                          <a:solidFill>
                            <a:srgbClr val="4A4A49"/>
                          </a:solidFill>
                          <a:effectLst/>
                          <a:uLnTx/>
                          <a:uFillTx/>
                          <a:latin typeface="+mn-lt"/>
                          <a:ea typeface="+mn-ea"/>
                          <a:cs typeface="+mn-cs"/>
                        </a:rPr>
                        <a:t>has been removed from the 2026 Maternity Survey as stakeholders felt this was a lower priority question than G20 and G21. So, C13 was removed for space purposes.</a:t>
                      </a:r>
                      <a:endParaRPr kumimoji="0" lang="en-GB" sz="1400" b="0" i="0" u="none" strike="noStrike" kern="1200" cap="none" spc="0" normalizeH="0" baseline="0" noProof="0" dirty="0">
                        <a:ln>
                          <a:noFill/>
                        </a:ln>
                        <a:solidFill>
                          <a:srgbClr val="4A4A49"/>
                        </a:solidFill>
                        <a:effectLst/>
                        <a:highlight>
                          <a:srgbClr val="FFFF00"/>
                        </a:highlight>
                        <a:uLnTx/>
                        <a:uFillTx/>
                        <a:latin typeface="+mn-lt"/>
                        <a:ea typeface="+mn-ea"/>
                        <a:cs typeface="+mn-cs"/>
                      </a:endParaRPr>
                    </a:p>
                    <a:p>
                      <a:endParaRPr lang="en-GB" sz="1400" kern="1200" noProof="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131109"/>
                  </a:ext>
                </a:extLst>
              </a:tr>
            </a:tbl>
          </a:graphicData>
        </a:graphic>
      </p:graphicFrame>
      <p:graphicFrame>
        <p:nvGraphicFramePr>
          <p:cNvPr id="2" name="Table 1">
            <a:extLst>
              <a:ext uri="{FF2B5EF4-FFF2-40B4-BE49-F238E27FC236}">
                <a16:creationId xmlns:a16="http://schemas.microsoft.com/office/drawing/2014/main" id="{D5EC22DE-FC36-12DA-7C55-CD5F417074F7}"/>
              </a:ext>
            </a:extLst>
          </p:cNvPr>
          <p:cNvGraphicFramePr>
            <a:graphicFrameLocks noGrp="1"/>
          </p:cNvGraphicFramePr>
          <p:nvPr/>
        </p:nvGraphicFramePr>
        <p:xfrm>
          <a:off x="516486" y="2890711"/>
          <a:ext cx="11156400" cy="3541790"/>
        </p:xfrm>
        <a:graphic>
          <a:graphicData uri="http://schemas.openxmlformats.org/drawingml/2006/table">
            <a:tbl>
              <a:tblPr firstRow="1" bandRow="1">
                <a:tableStyleId>{5C22544A-7EE6-4342-B048-85BDC9FD1C3A}</a:tableStyleId>
              </a:tblPr>
              <a:tblGrid>
                <a:gridCol w="5133264">
                  <a:extLst>
                    <a:ext uri="{9D8B030D-6E8A-4147-A177-3AD203B41FA5}">
                      <a16:colId xmlns:a16="http://schemas.microsoft.com/office/drawing/2014/main" val="845321380"/>
                    </a:ext>
                  </a:extLst>
                </a:gridCol>
                <a:gridCol w="6023136">
                  <a:extLst>
                    <a:ext uri="{9D8B030D-6E8A-4147-A177-3AD203B41FA5}">
                      <a16:colId xmlns:a16="http://schemas.microsoft.com/office/drawing/2014/main" val="3988801928"/>
                    </a:ext>
                  </a:extLst>
                </a:gridCol>
              </a:tblGrid>
              <a:tr h="493790">
                <a:tc>
                  <a:txBody>
                    <a:bodyPr/>
                    <a:lstStyle/>
                    <a:p>
                      <a:pPr marL="0" algn="l" defTabSz="914400" rtl="0" eaLnBrk="1" latinLnBrk="0" hangingPunct="1"/>
                      <a:r>
                        <a:rPr lang="en-GB" sz="1600" b="1" kern="1200" noProof="0" dirty="0">
                          <a:solidFill>
                            <a:schemeClr val="lt1"/>
                          </a:solidFill>
                          <a:latin typeface="Arial" panose="020B0604020202020204" pitchFamily="34" charset="0"/>
                          <a:ea typeface="+mn-ea"/>
                          <a:cs typeface="Arial" panose="020B0604020202020204" pitchFamily="34" charset="0"/>
                        </a:rPr>
                        <a:t>Questions removed from paper survey only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E445C"/>
                    </a:solidFill>
                  </a:tcPr>
                </a:tc>
                <a:tc>
                  <a:txBody>
                    <a:bodyPr/>
                    <a:lstStyle/>
                    <a:p>
                      <a:pPr marL="0" algn="l" defTabSz="914400" rtl="0" eaLnBrk="1" latinLnBrk="0" hangingPunct="1"/>
                      <a:r>
                        <a:rPr lang="en-GB" sz="1600" b="1" kern="1200" noProof="0" dirty="0">
                          <a:solidFill>
                            <a:schemeClr val="lt1"/>
                          </a:solidFill>
                          <a:latin typeface="Arial" panose="020B0604020202020204" pitchFamily="34" charset="0"/>
                          <a:ea typeface="+mn-ea"/>
                          <a:cs typeface="Arial" panose="020B0604020202020204" pitchFamily="34" charset="0"/>
                        </a:rPr>
                        <a:t>Rationale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E445C"/>
                    </a:solidFill>
                  </a:tcPr>
                </a:tc>
                <a:extLst>
                  <a:ext uri="{0D108BD9-81ED-4DB2-BD59-A6C34878D82A}">
                    <a16:rowId xmlns:a16="http://schemas.microsoft.com/office/drawing/2014/main" val="3802817060"/>
                  </a:ext>
                </a:extLst>
              </a:tr>
              <a:tr h="691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F4: </a:t>
                      </a:r>
                      <a:r>
                        <a:rPr kumimoji="0" lang="en-GB" sz="1400" b="0" i="0" u="none" strike="noStrike" kern="1200" cap="none" spc="0" normalizeH="0" baseline="0" noProof="0" dirty="0">
                          <a:ln>
                            <a:noFill/>
                          </a:ln>
                          <a:solidFill>
                            <a:srgbClr val="4A4A49"/>
                          </a:solidFill>
                          <a:effectLst/>
                          <a:uLnTx/>
                          <a:uFillTx/>
                          <a:latin typeface="+mn-lt"/>
                          <a:ea typeface="+mn-ea"/>
                          <a:cs typeface="+mn-cs"/>
                        </a:rPr>
                        <a:t>Thinking about the </a:t>
                      </a:r>
                      <a:r>
                        <a:rPr kumimoji="0" lang="en-GB" sz="1400" b="0" i="0" u="sng" strike="noStrike" kern="1200" cap="none" spc="0" normalizeH="0" baseline="0" noProof="0" dirty="0">
                          <a:ln>
                            <a:noFill/>
                          </a:ln>
                          <a:solidFill>
                            <a:srgbClr val="4A4A49"/>
                          </a:solidFill>
                          <a:effectLst/>
                          <a:uLnTx/>
                          <a:uFillTx/>
                          <a:latin typeface="+mn-lt"/>
                          <a:ea typeface="+mn-ea"/>
                          <a:cs typeface="+mn-cs"/>
                        </a:rPr>
                        <a:t>last</a:t>
                      </a:r>
                      <a:r>
                        <a:rPr kumimoji="0" lang="en-GB" sz="1400" b="0" i="0" u="none" strike="noStrike" kern="1200" cap="none" spc="0" normalizeH="0" baseline="0" noProof="0" dirty="0">
                          <a:ln>
                            <a:noFill/>
                          </a:ln>
                          <a:solidFill>
                            <a:srgbClr val="4A4A49"/>
                          </a:solidFill>
                          <a:effectLst/>
                          <a:uLnTx/>
                          <a:uFillTx/>
                          <a:latin typeface="+mn-lt"/>
                          <a:ea typeface="+mn-ea"/>
                          <a:cs typeface="+mn-cs"/>
                        </a:rPr>
                        <a:t> time you attended triage in person, how did you feel about the length of time you waited before you were seen by a midwife?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A4A4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Re-contact question: </a:t>
                      </a:r>
                      <a:r>
                        <a:rPr kumimoji="0" lang="en-GB" sz="1400" b="0" i="0" u="none" strike="noStrike" kern="1200" cap="none" spc="0" normalizeH="0" baseline="0" noProof="0" dirty="0">
                          <a:ln>
                            <a:noFill/>
                          </a:ln>
                          <a:solidFill>
                            <a:srgbClr val="4A4A49"/>
                          </a:solidFill>
                          <a:effectLst/>
                          <a:uLnTx/>
                          <a:uFillTx/>
                          <a:latin typeface="+mn-lt"/>
                          <a:ea typeface="+mn-ea"/>
                          <a:cs typeface="+mn-cs"/>
                        </a:rPr>
                        <a:t>Are you willing for your answers to be linked to your contact details and to be contacted by the Care Quality Commission or another organisation working on their behalf, for further research about your maternity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A4A4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A4A49"/>
                          </a:solidFill>
                          <a:effectLst/>
                          <a:uLnTx/>
                          <a:uFillTx/>
                          <a:latin typeface="+mn-lt"/>
                          <a:ea typeface="+mn-ea"/>
                          <a:cs typeface="+mn-cs"/>
                        </a:rPr>
                        <a:t>This will not affect the care you receive in any way. The answers you have provided in this survey are still valuable regardless of whether you agree to be contacted about future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noProof="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A4A49"/>
                          </a:solidFill>
                          <a:effectLst/>
                          <a:uLnTx/>
                          <a:uFillTx/>
                          <a:latin typeface="+mn-lt"/>
                          <a:ea typeface="+mn-ea"/>
                          <a:cs typeface="+mn-cs"/>
                        </a:rPr>
                        <a:t>F4 </a:t>
                      </a:r>
                      <a:r>
                        <a:rPr kumimoji="0" lang="en-GB" sz="1400" b="0" i="0" u="none" strike="noStrike" kern="1200" cap="none" spc="0" normalizeH="0" baseline="0" noProof="0" dirty="0">
                          <a:ln>
                            <a:noFill/>
                          </a:ln>
                          <a:solidFill>
                            <a:srgbClr val="4A4A49"/>
                          </a:solidFill>
                          <a:effectLst/>
                          <a:uLnTx/>
                          <a:uFillTx/>
                          <a:latin typeface="+mn-lt"/>
                          <a:ea typeface="+mn-ea"/>
                          <a:cs typeface="+mn-cs"/>
                        </a:rPr>
                        <a:t>and the </a:t>
                      </a:r>
                      <a:r>
                        <a:rPr kumimoji="0" lang="en-GB" sz="1400" b="1" i="0" u="none" strike="noStrike" kern="1200" cap="none" spc="0" normalizeH="0" baseline="0" noProof="0" dirty="0">
                          <a:ln>
                            <a:noFill/>
                          </a:ln>
                          <a:solidFill>
                            <a:srgbClr val="4A4A49"/>
                          </a:solidFill>
                          <a:effectLst/>
                          <a:uLnTx/>
                          <a:uFillTx/>
                          <a:latin typeface="+mn-lt"/>
                          <a:ea typeface="+mn-ea"/>
                          <a:cs typeface="+mn-cs"/>
                        </a:rPr>
                        <a:t>re-contact question </a:t>
                      </a:r>
                      <a:r>
                        <a:rPr kumimoji="0" lang="en-GB" sz="1400" b="0" i="0" u="none" strike="noStrike" kern="1200" cap="none" spc="0" normalizeH="0" baseline="0" noProof="0" dirty="0">
                          <a:ln>
                            <a:noFill/>
                          </a:ln>
                          <a:solidFill>
                            <a:srgbClr val="4A4A49"/>
                          </a:solidFill>
                          <a:effectLst/>
                          <a:uLnTx/>
                          <a:uFillTx/>
                          <a:latin typeface="+mn-lt"/>
                          <a:ea typeface="+mn-ea"/>
                          <a:cs typeface="+mn-cs"/>
                        </a:rPr>
                        <a:t>have been removed from the paper survey to make space for the higher priority discrimination questions (G20 and G21). They have been kept in the online survey.</a:t>
                      </a:r>
                    </a:p>
                    <a:p>
                      <a:endParaRPr lang="en-GB" sz="1400" kern="1200" noProof="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131109"/>
                  </a:ext>
                </a:extLst>
              </a:tr>
            </a:tbl>
          </a:graphicData>
        </a:graphic>
      </p:graphicFrame>
    </p:spTree>
    <p:extLst>
      <p:ext uri="{BB962C8B-B14F-4D97-AF65-F5344CB8AC3E}">
        <p14:creationId xmlns:p14="http://schemas.microsoft.com/office/powerpoint/2010/main" val="1208947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81382-56A3-5FAB-46A0-ABC92CD52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356DD-DA57-0A33-06B2-02202E43FB2F}"/>
              </a:ext>
            </a:extLst>
          </p:cNvPr>
          <p:cNvSpPr>
            <a:spLocks noGrp="1"/>
          </p:cNvSpPr>
          <p:nvPr>
            <p:ph type="title"/>
          </p:nvPr>
        </p:nvSpPr>
        <p:spPr/>
        <p:txBody>
          <a:bodyPr/>
          <a:lstStyle/>
          <a:p>
            <a:r>
              <a:rPr lang="en-GB" noProof="0" dirty="0"/>
              <a:t>Service user-facing materials</a:t>
            </a:r>
          </a:p>
        </p:txBody>
      </p:sp>
    </p:spTree>
    <p:extLst>
      <p:ext uri="{BB962C8B-B14F-4D97-AF65-F5344CB8AC3E}">
        <p14:creationId xmlns:p14="http://schemas.microsoft.com/office/powerpoint/2010/main" val="47180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FDB8-F1CD-06D5-2560-03FB6F53B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38A66-B079-88D0-D579-64C0FC6C89BE}"/>
              </a:ext>
            </a:extLst>
          </p:cNvPr>
          <p:cNvSpPr>
            <a:spLocks noGrp="1"/>
          </p:cNvSpPr>
          <p:nvPr>
            <p:ph type="title"/>
          </p:nvPr>
        </p:nvSpPr>
        <p:spPr/>
        <p:txBody>
          <a:bodyPr/>
          <a:lstStyle/>
          <a:p>
            <a:r>
              <a:rPr lang="en-GB" noProof="0" dirty="0"/>
              <a:t>Patient communication: updates &amp; feedback</a:t>
            </a:r>
          </a:p>
        </p:txBody>
      </p:sp>
      <p:sp>
        <p:nvSpPr>
          <p:cNvPr id="3" name="Content Placeholder 2">
            <a:extLst>
              <a:ext uri="{FF2B5EF4-FFF2-40B4-BE49-F238E27FC236}">
                <a16:creationId xmlns:a16="http://schemas.microsoft.com/office/drawing/2014/main" id="{91B3170E-954C-B353-D900-07E2755E322D}"/>
              </a:ext>
            </a:extLst>
          </p:cNvPr>
          <p:cNvSpPr>
            <a:spLocks noGrp="1"/>
          </p:cNvSpPr>
          <p:nvPr>
            <p:ph idx="1"/>
          </p:nvPr>
        </p:nvSpPr>
        <p:spPr>
          <a:xfrm>
            <a:off x="516834" y="1271246"/>
            <a:ext cx="11156053" cy="675132"/>
          </a:xfrm>
        </p:spPr>
        <p:txBody>
          <a:bodyPr/>
          <a:lstStyle/>
          <a:p>
            <a:pPr lvl="0"/>
            <a:r>
              <a:rPr lang="en-GB" noProof="0" dirty="0"/>
              <a:t>Minimal changes have been made to these documents for 2026 as they were thoroughly tested for the 2024 and 2025 Maternity Surveys. Any changes made, alongside feedback from cognitive testing, is detailed below:</a:t>
            </a:r>
          </a:p>
          <a:p>
            <a:endParaRPr lang="en-GB" noProof="0" dirty="0"/>
          </a:p>
        </p:txBody>
      </p:sp>
      <p:grpSp>
        <p:nvGrpSpPr>
          <p:cNvPr id="4" name="Google Shape;1250;p44">
            <a:extLst>
              <a:ext uri="{FF2B5EF4-FFF2-40B4-BE49-F238E27FC236}">
                <a16:creationId xmlns:a16="http://schemas.microsoft.com/office/drawing/2014/main" id="{9902B552-4D8E-63F9-174C-AEE3DA04EA6F}"/>
              </a:ext>
            </a:extLst>
          </p:cNvPr>
          <p:cNvGrpSpPr/>
          <p:nvPr/>
        </p:nvGrpSpPr>
        <p:grpSpPr>
          <a:xfrm>
            <a:off x="506170" y="4443643"/>
            <a:ext cx="5133629" cy="1880408"/>
            <a:chOff x="449152" y="3126322"/>
            <a:chExt cx="3850222" cy="1410306"/>
          </a:xfrm>
        </p:grpSpPr>
        <p:cxnSp>
          <p:nvCxnSpPr>
            <p:cNvPr id="5" name="Google Shape;1251;p44">
              <a:extLst>
                <a:ext uri="{FF2B5EF4-FFF2-40B4-BE49-F238E27FC236}">
                  <a16:creationId xmlns:a16="http://schemas.microsoft.com/office/drawing/2014/main" id="{86066199-F7EE-8F76-4BF2-0986D0C17094}"/>
                </a:ext>
              </a:extLst>
            </p:cNvPr>
            <p:cNvCxnSpPr/>
            <p:nvPr/>
          </p:nvCxnSpPr>
          <p:spPr>
            <a:xfrm>
              <a:off x="2647313" y="4216025"/>
              <a:ext cx="549600" cy="0"/>
            </a:xfrm>
            <a:prstGeom prst="straightConnector1">
              <a:avLst/>
            </a:prstGeom>
            <a:noFill/>
            <a:ln w="19050" cap="flat" cmpd="sng">
              <a:solidFill>
                <a:schemeClr val="accent3"/>
              </a:solidFill>
              <a:prstDash val="solid"/>
              <a:round/>
              <a:headEnd type="none" w="med" len="med"/>
              <a:tailEnd type="oval" w="med" len="med"/>
            </a:ln>
          </p:spPr>
        </p:cxnSp>
        <p:sp>
          <p:nvSpPr>
            <p:cNvPr id="6" name="Google Shape;1252;p44">
              <a:extLst>
                <a:ext uri="{FF2B5EF4-FFF2-40B4-BE49-F238E27FC236}">
                  <a16:creationId xmlns:a16="http://schemas.microsoft.com/office/drawing/2014/main" id="{CFC696BE-579F-4550-A7AF-1B88145848BD}"/>
                </a:ext>
              </a:extLst>
            </p:cNvPr>
            <p:cNvSpPr/>
            <p:nvPr/>
          </p:nvSpPr>
          <p:spPr>
            <a:xfrm>
              <a:off x="2962509" y="3199709"/>
              <a:ext cx="1336865" cy="1336919"/>
            </a:xfrm>
            <a:custGeom>
              <a:avLst/>
              <a:gdLst/>
              <a:ahLst/>
              <a:cxnLst/>
              <a:rect l="l" t="t" r="r" b="b"/>
              <a:pathLst>
                <a:path w="24637" h="24638" extrusionOk="0">
                  <a:moveTo>
                    <a:pt x="1" y="1"/>
                  </a:moveTo>
                  <a:cubicBezTo>
                    <a:pt x="1" y="13606"/>
                    <a:pt x="11032" y="24638"/>
                    <a:pt x="24637" y="24638"/>
                  </a:cubicBezTo>
                  <a:lnTo>
                    <a:pt x="24637" y="1"/>
                  </a:lnTo>
                  <a:close/>
                </a:path>
              </a:pathLst>
            </a:custGeom>
            <a:solidFill>
              <a:schemeClr val="accent3"/>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7" name="Google Shape;1253;p44">
              <a:extLst>
                <a:ext uri="{FF2B5EF4-FFF2-40B4-BE49-F238E27FC236}">
                  <a16:creationId xmlns:a16="http://schemas.microsoft.com/office/drawing/2014/main" id="{B628CDBB-C18C-36E4-BAAB-91887D64BCF8}"/>
                </a:ext>
              </a:extLst>
            </p:cNvPr>
            <p:cNvSpPr txBox="1"/>
            <p:nvPr/>
          </p:nvSpPr>
          <p:spPr>
            <a:xfrm>
              <a:off x="465112" y="3126322"/>
              <a:ext cx="2168400" cy="348600"/>
            </a:xfrm>
            <a:prstGeom prst="rect">
              <a:avLst/>
            </a:prstGeom>
            <a:noFill/>
            <a:ln>
              <a:noFill/>
            </a:ln>
          </p:spPr>
          <p:txBody>
            <a:bodyPr spcFirstLastPara="1" wrap="square" lIns="121900" tIns="121900" rIns="121900" bIns="121900" anchor="t" anchorCtr="0">
              <a:noAutofit/>
            </a:bodyPr>
            <a:lstStyle/>
            <a:p>
              <a:pPr algn="r"/>
              <a:r>
                <a:rPr lang="en-GB" sz="2133" b="1" noProof="0" dirty="0">
                  <a:solidFill>
                    <a:schemeClr val="accent3"/>
                  </a:solidFill>
                  <a:latin typeface="+mj-lt"/>
                  <a:ea typeface="Fira Sans Extra Condensed"/>
                  <a:cs typeface="Fira Sans Extra Condensed"/>
                  <a:sym typeface="Fira Sans Extra Condensed"/>
                </a:rPr>
                <a:t>SMS guidance</a:t>
              </a:r>
            </a:p>
          </p:txBody>
        </p:sp>
        <p:sp>
          <p:nvSpPr>
            <p:cNvPr id="8" name="Google Shape;1254;p44">
              <a:extLst>
                <a:ext uri="{FF2B5EF4-FFF2-40B4-BE49-F238E27FC236}">
                  <a16:creationId xmlns:a16="http://schemas.microsoft.com/office/drawing/2014/main" id="{93F3E00A-1957-D717-6F87-ECA5FFB84CA2}"/>
                </a:ext>
              </a:extLst>
            </p:cNvPr>
            <p:cNvSpPr txBox="1"/>
            <p:nvPr/>
          </p:nvSpPr>
          <p:spPr>
            <a:xfrm>
              <a:off x="449152" y="3415390"/>
              <a:ext cx="2176373" cy="606300"/>
            </a:xfrm>
            <a:prstGeom prst="rect">
              <a:avLst/>
            </a:prstGeom>
            <a:noFill/>
            <a:ln>
              <a:noFill/>
            </a:ln>
          </p:spPr>
          <p:txBody>
            <a:bodyPr spcFirstLastPara="1" wrap="square" lIns="121900" tIns="121900" rIns="121900" bIns="121900" anchor="t" anchorCtr="0">
              <a:noAutofit/>
            </a:bodyPr>
            <a:lstStyle/>
            <a:p>
              <a:pPr algn="r"/>
              <a:r>
                <a:rPr lang="en-GB" sz="1600" noProof="0" dirty="0">
                  <a:latin typeface="+mj-lt"/>
                  <a:ea typeface="Roboto"/>
                  <a:cs typeface="Roboto"/>
                  <a:sym typeface="Roboto"/>
                </a:rPr>
                <a:t>“Your survey ID” changed to “Your survey number.</a:t>
              </a:r>
            </a:p>
            <a:p>
              <a:pPr algn="r"/>
              <a:r>
                <a:rPr lang="en-GB" sz="1600" noProof="0" dirty="0">
                  <a:latin typeface="Arial" panose="020B0604020202020204" pitchFamily="34" charset="0"/>
                  <a:ea typeface="Calibri" panose="020F0502020204030204" pitchFamily="34" charset="0"/>
                </a:rPr>
                <a:t>Service users felt that the messages were clear.</a:t>
              </a:r>
              <a:r>
                <a:rPr lang="en-GB" sz="1600" noProof="0" dirty="0">
                  <a:effectLst/>
                  <a:latin typeface="Arial" panose="020B0604020202020204" pitchFamily="34" charset="0"/>
                  <a:ea typeface="Calibri" panose="020F0502020204030204" pitchFamily="34" charset="0"/>
                </a:rPr>
                <a:t> </a:t>
              </a:r>
              <a:endParaRPr lang="en-GB" sz="1600" noProof="0" dirty="0">
                <a:latin typeface="+mj-lt"/>
                <a:ea typeface="Roboto"/>
                <a:cs typeface="Roboto"/>
                <a:sym typeface="Roboto"/>
              </a:endParaRPr>
            </a:p>
          </p:txBody>
        </p:sp>
      </p:grpSp>
      <p:grpSp>
        <p:nvGrpSpPr>
          <p:cNvPr id="9" name="Google Shape;1255;p44">
            <a:extLst>
              <a:ext uri="{FF2B5EF4-FFF2-40B4-BE49-F238E27FC236}">
                <a16:creationId xmlns:a16="http://schemas.microsoft.com/office/drawing/2014/main" id="{F3537EEC-3DEE-B8C8-21CA-D65EA17B912E}"/>
              </a:ext>
            </a:extLst>
          </p:cNvPr>
          <p:cNvGrpSpPr/>
          <p:nvPr/>
        </p:nvGrpSpPr>
        <p:grpSpPr>
          <a:xfrm>
            <a:off x="6366767" y="4357601"/>
            <a:ext cx="5123003" cy="1966451"/>
            <a:chOff x="4844600" y="3061790"/>
            <a:chExt cx="3842252" cy="1474838"/>
          </a:xfrm>
        </p:grpSpPr>
        <p:sp>
          <p:nvSpPr>
            <p:cNvPr id="10" name="Google Shape;1256;p44">
              <a:extLst>
                <a:ext uri="{FF2B5EF4-FFF2-40B4-BE49-F238E27FC236}">
                  <a16:creationId xmlns:a16="http://schemas.microsoft.com/office/drawing/2014/main" id="{719343EB-7919-B081-1DB6-23B3C80AB2A5}"/>
                </a:ext>
              </a:extLst>
            </p:cNvPr>
            <p:cNvSpPr/>
            <p:nvPr/>
          </p:nvSpPr>
          <p:spPr>
            <a:xfrm>
              <a:off x="4844600" y="3199709"/>
              <a:ext cx="1336865" cy="1336919"/>
            </a:xfrm>
            <a:custGeom>
              <a:avLst/>
              <a:gdLst/>
              <a:ahLst/>
              <a:cxnLst/>
              <a:rect l="l" t="t" r="r" b="b"/>
              <a:pathLst>
                <a:path w="24637" h="24638" extrusionOk="0">
                  <a:moveTo>
                    <a:pt x="0" y="1"/>
                  </a:moveTo>
                  <a:lnTo>
                    <a:pt x="0" y="24638"/>
                  </a:lnTo>
                  <a:cubicBezTo>
                    <a:pt x="13605" y="24638"/>
                    <a:pt x="24636" y="13606"/>
                    <a:pt x="24636" y="1"/>
                  </a:cubicBezTo>
                  <a:close/>
                </a:path>
              </a:pathLst>
            </a:custGeom>
            <a:solidFill>
              <a:schemeClr val="accent4"/>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11" name="Google Shape;1257;p44">
              <a:extLst>
                <a:ext uri="{FF2B5EF4-FFF2-40B4-BE49-F238E27FC236}">
                  <a16:creationId xmlns:a16="http://schemas.microsoft.com/office/drawing/2014/main" id="{8AE42473-15AA-7D9D-9D14-50CC4D1D4EFB}"/>
                </a:ext>
              </a:extLst>
            </p:cNvPr>
            <p:cNvSpPr txBox="1"/>
            <p:nvPr/>
          </p:nvSpPr>
          <p:spPr>
            <a:xfrm>
              <a:off x="6518452" y="3061790"/>
              <a:ext cx="2168400" cy="348600"/>
            </a:xfrm>
            <a:prstGeom prst="rect">
              <a:avLst/>
            </a:prstGeom>
            <a:noFill/>
            <a:ln>
              <a:noFill/>
            </a:ln>
          </p:spPr>
          <p:txBody>
            <a:bodyPr spcFirstLastPara="1" wrap="square" lIns="121900" tIns="121900" rIns="121900" bIns="121900" anchor="t" anchorCtr="0">
              <a:noAutofit/>
            </a:bodyPr>
            <a:lstStyle/>
            <a:p>
              <a:r>
                <a:rPr lang="en-GB" sz="2133" b="1" noProof="0" dirty="0">
                  <a:solidFill>
                    <a:schemeClr val="accent4"/>
                  </a:solidFill>
                  <a:latin typeface="+mj-lt"/>
                  <a:ea typeface="Fira Sans Extra Condensed"/>
                  <a:cs typeface="Fira Sans Extra Condensed"/>
                  <a:sym typeface="Fira Sans Extra Condensed"/>
                </a:rPr>
                <a:t>Posters: Dissent &amp; 16/17 year olds’ leaflet</a:t>
              </a:r>
            </a:p>
          </p:txBody>
        </p:sp>
        <p:cxnSp>
          <p:nvCxnSpPr>
            <p:cNvPr id="13" name="Google Shape;1259;p44">
              <a:extLst>
                <a:ext uri="{FF2B5EF4-FFF2-40B4-BE49-F238E27FC236}">
                  <a16:creationId xmlns:a16="http://schemas.microsoft.com/office/drawing/2014/main" id="{45EC3CE4-9607-A4E8-ADEE-ACFDE3B61BBE}"/>
                </a:ext>
              </a:extLst>
            </p:cNvPr>
            <p:cNvCxnSpPr/>
            <p:nvPr/>
          </p:nvCxnSpPr>
          <p:spPr>
            <a:xfrm rot="10800000">
              <a:off x="5960850" y="4216013"/>
              <a:ext cx="549600" cy="0"/>
            </a:xfrm>
            <a:prstGeom prst="straightConnector1">
              <a:avLst/>
            </a:prstGeom>
            <a:noFill/>
            <a:ln w="19050" cap="flat" cmpd="sng">
              <a:solidFill>
                <a:schemeClr val="accent4"/>
              </a:solidFill>
              <a:prstDash val="solid"/>
              <a:round/>
              <a:headEnd type="none" w="med" len="med"/>
              <a:tailEnd type="oval" w="med" len="med"/>
            </a:ln>
          </p:spPr>
        </p:cxnSp>
      </p:grpSp>
      <p:grpSp>
        <p:nvGrpSpPr>
          <p:cNvPr id="14" name="Google Shape;1260;p44">
            <a:extLst>
              <a:ext uri="{FF2B5EF4-FFF2-40B4-BE49-F238E27FC236}">
                <a16:creationId xmlns:a16="http://schemas.microsoft.com/office/drawing/2014/main" id="{D6614389-9E67-83B9-953C-BF51036CAE67}"/>
              </a:ext>
            </a:extLst>
          </p:cNvPr>
          <p:cNvGrpSpPr/>
          <p:nvPr/>
        </p:nvGrpSpPr>
        <p:grpSpPr>
          <a:xfrm>
            <a:off x="6366767" y="1943822"/>
            <a:ext cx="5222604" cy="1884444"/>
            <a:chOff x="4844600" y="1251456"/>
            <a:chExt cx="3916952" cy="1413333"/>
          </a:xfrm>
        </p:grpSpPr>
        <p:sp>
          <p:nvSpPr>
            <p:cNvPr id="15" name="Google Shape;1261;p44">
              <a:extLst>
                <a:ext uri="{FF2B5EF4-FFF2-40B4-BE49-F238E27FC236}">
                  <a16:creationId xmlns:a16="http://schemas.microsoft.com/office/drawing/2014/main" id="{4EFF85C3-7E94-97C1-2F9C-27FD7A71A4FD}"/>
                </a:ext>
              </a:extLst>
            </p:cNvPr>
            <p:cNvSpPr/>
            <p:nvPr/>
          </p:nvSpPr>
          <p:spPr>
            <a:xfrm>
              <a:off x="4844600" y="1327924"/>
              <a:ext cx="1336865" cy="1336865"/>
            </a:xfrm>
            <a:custGeom>
              <a:avLst/>
              <a:gdLst/>
              <a:ahLst/>
              <a:cxnLst/>
              <a:rect l="l" t="t" r="r" b="b"/>
              <a:pathLst>
                <a:path w="24637" h="24637" extrusionOk="0">
                  <a:moveTo>
                    <a:pt x="0" y="1"/>
                  </a:moveTo>
                  <a:lnTo>
                    <a:pt x="0" y="24636"/>
                  </a:lnTo>
                  <a:lnTo>
                    <a:pt x="24636" y="24636"/>
                  </a:lnTo>
                  <a:cubicBezTo>
                    <a:pt x="24636" y="11032"/>
                    <a:pt x="13605" y="1"/>
                    <a:pt x="0" y="1"/>
                  </a:cubicBezTo>
                  <a:close/>
                </a:path>
              </a:pathLst>
            </a:cu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16" name="Google Shape;1262;p44">
              <a:extLst>
                <a:ext uri="{FF2B5EF4-FFF2-40B4-BE49-F238E27FC236}">
                  <a16:creationId xmlns:a16="http://schemas.microsoft.com/office/drawing/2014/main" id="{5A7F0586-8D41-D4E4-1A27-E7549B3A0487}"/>
                </a:ext>
              </a:extLst>
            </p:cNvPr>
            <p:cNvSpPr txBox="1"/>
            <p:nvPr/>
          </p:nvSpPr>
          <p:spPr>
            <a:xfrm>
              <a:off x="6510449" y="1251456"/>
              <a:ext cx="2168400" cy="348600"/>
            </a:xfrm>
            <a:prstGeom prst="rect">
              <a:avLst/>
            </a:prstGeom>
            <a:noFill/>
            <a:ln>
              <a:noFill/>
            </a:ln>
          </p:spPr>
          <p:txBody>
            <a:bodyPr spcFirstLastPara="1" wrap="square" lIns="121900" tIns="121900" rIns="121900" bIns="121900" anchor="t" anchorCtr="0">
              <a:noAutofit/>
            </a:bodyPr>
            <a:lstStyle/>
            <a:p>
              <a:r>
                <a:rPr lang="en-GB" sz="2133" b="1" noProof="0" dirty="0">
                  <a:solidFill>
                    <a:schemeClr val="accent2"/>
                  </a:solidFill>
                  <a:latin typeface="+mj-lt"/>
                  <a:ea typeface="Fira Sans Extra Condensed"/>
                  <a:cs typeface="Fira Sans Extra Condensed"/>
                  <a:sym typeface="Fira Sans Extra Condensed"/>
                </a:rPr>
                <a:t>Multilanguage sheets</a:t>
              </a:r>
            </a:p>
          </p:txBody>
        </p:sp>
        <p:sp>
          <p:nvSpPr>
            <p:cNvPr id="17" name="Google Shape;1263;p44">
              <a:extLst>
                <a:ext uri="{FF2B5EF4-FFF2-40B4-BE49-F238E27FC236}">
                  <a16:creationId xmlns:a16="http://schemas.microsoft.com/office/drawing/2014/main" id="{3378E841-CCAD-7EA0-2F4F-D4BBDE24F954}"/>
                </a:ext>
              </a:extLst>
            </p:cNvPr>
            <p:cNvSpPr txBox="1"/>
            <p:nvPr/>
          </p:nvSpPr>
          <p:spPr>
            <a:xfrm>
              <a:off x="6518452" y="1805162"/>
              <a:ext cx="2243100" cy="606300"/>
            </a:xfrm>
            <a:prstGeom prst="rect">
              <a:avLst/>
            </a:prstGeom>
            <a:noFill/>
            <a:ln>
              <a:noFill/>
            </a:ln>
          </p:spPr>
          <p:txBody>
            <a:bodyPr spcFirstLastPara="1" wrap="square" lIns="121900" tIns="121900" rIns="121900" bIns="121900" anchor="t" anchorCtr="0">
              <a:noAutofit/>
            </a:bodyPr>
            <a:lstStyle/>
            <a:p>
              <a:r>
                <a:rPr lang="en-GB" sz="1600" noProof="0" dirty="0">
                  <a:latin typeface="+mj-lt"/>
                  <a:ea typeface="Roboto"/>
                  <a:cs typeface="Roboto"/>
                  <a:sym typeface="Roboto"/>
                </a:rPr>
                <a:t>The sheet offers 19 non-English languages. Nine of these have a QR code which links straight to the survey in that language. Updates TBC</a:t>
              </a:r>
              <a:r>
                <a:rPr lang="en-GB" sz="1600" dirty="0">
                  <a:ea typeface="Roboto"/>
                  <a:cs typeface="Roboto"/>
                  <a:sym typeface="Roboto"/>
                </a:rPr>
                <a:t>.</a:t>
              </a:r>
              <a:r>
                <a:rPr lang="en-GB" sz="1600" noProof="0" dirty="0">
                  <a:latin typeface="+mj-lt"/>
                  <a:ea typeface="Roboto"/>
                  <a:cs typeface="Roboto"/>
                  <a:sym typeface="Roboto"/>
                </a:rPr>
                <a:t> </a:t>
              </a:r>
            </a:p>
          </p:txBody>
        </p:sp>
        <p:cxnSp>
          <p:nvCxnSpPr>
            <p:cNvPr id="18" name="Google Shape;1264;p44">
              <a:extLst>
                <a:ext uri="{FF2B5EF4-FFF2-40B4-BE49-F238E27FC236}">
                  <a16:creationId xmlns:a16="http://schemas.microsoft.com/office/drawing/2014/main" id="{2192E817-7612-1FEA-1843-ADCA86856D59}"/>
                </a:ext>
              </a:extLst>
            </p:cNvPr>
            <p:cNvCxnSpPr/>
            <p:nvPr/>
          </p:nvCxnSpPr>
          <p:spPr>
            <a:xfrm rot="10800000">
              <a:off x="5960850" y="1648275"/>
              <a:ext cx="549600" cy="0"/>
            </a:xfrm>
            <a:prstGeom prst="straightConnector1">
              <a:avLst/>
            </a:prstGeom>
            <a:noFill/>
            <a:ln w="19050" cap="flat" cmpd="sng">
              <a:solidFill>
                <a:schemeClr val="accent2"/>
              </a:solidFill>
              <a:prstDash val="solid"/>
              <a:round/>
              <a:headEnd type="none" w="med" len="med"/>
              <a:tailEnd type="oval" w="med" len="med"/>
            </a:ln>
          </p:spPr>
        </p:cxnSp>
      </p:grpSp>
      <p:grpSp>
        <p:nvGrpSpPr>
          <p:cNvPr id="19" name="Google Shape;1265;p44">
            <a:extLst>
              <a:ext uri="{FF2B5EF4-FFF2-40B4-BE49-F238E27FC236}">
                <a16:creationId xmlns:a16="http://schemas.microsoft.com/office/drawing/2014/main" id="{B92D4D6A-F1D1-0CB2-F3C1-2AE60A14E193}"/>
              </a:ext>
            </a:extLst>
          </p:cNvPr>
          <p:cNvGrpSpPr/>
          <p:nvPr/>
        </p:nvGrpSpPr>
        <p:grpSpPr>
          <a:xfrm>
            <a:off x="602629" y="1908714"/>
            <a:ext cx="5037170" cy="1919554"/>
            <a:chOff x="521496" y="1225124"/>
            <a:chExt cx="3777878" cy="1439665"/>
          </a:xfrm>
        </p:grpSpPr>
        <p:cxnSp>
          <p:nvCxnSpPr>
            <p:cNvPr id="20" name="Google Shape;1266;p44">
              <a:extLst>
                <a:ext uri="{FF2B5EF4-FFF2-40B4-BE49-F238E27FC236}">
                  <a16:creationId xmlns:a16="http://schemas.microsoft.com/office/drawing/2014/main" id="{199702AA-09B4-A601-5426-6D9E0C6ACEFB}"/>
                </a:ext>
              </a:extLst>
            </p:cNvPr>
            <p:cNvCxnSpPr/>
            <p:nvPr/>
          </p:nvCxnSpPr>
          <p:spPr>
            <a:xfrm>
              <a:off x="2647313" y="1648275"/>
              <a:ext cx="549600" cy="0"/>
            </a:xfrm>
            <a:prstGeom prst="straightConnector1">
              <a:avLst/>
            </a:prstGeom>
            <a:noFill/>
            <a:ln w="19050" cap="flat" cmpd="sng">
              <a:solidFill>
                <a:schemeClr val="accent1"/>
              </a:solidFill>
              <a:prstDash val="solid"/>
              <a:round/>
              <a:headEnd type="none" w="med" len="med"/>
              <a:tailEnd type="oval" w="med" len="med"/>
            </a:ln>
          </p:spPr>
        </p:cxnSp>
        <p:sp>
          <p:nvSpPr>
            <p:cNvPr id="21" name="Google Shape;1267;p44">
              <a:extLst>
                <a:ext uri="{FF2B5EF4-FFF2-40B4-BE49-F238E27FC236}">
                  <a16:creationId xmlns:a16="http://schemas.microsoft.com/office/drawing/2014/main" id="{8EE48DFB-E624-60E3-E3BE-18C4D65BD742}"/>
                </a:ext>
              </a:extLst>
            </p:cNvPr>
            <p:cNvSpPr/>
            <p:nvPr/>
          </p:nvSpPr>
          <p:spPr>
            <a:xfrm>
              <a:off x="2962509" y="1327924"/>
              <a:ext cx="1336865" cy="1336865"/>
            </a:xfrm>
            <a:custGeom>
              <a:avLst/>
              <a:gdLst/>
              <a:ahLst/>
              <a:cxnLst/>
              <a:rect l="l" t="t" r="r" b="b"/>
              <a:pathLst>
                <a:path w="24637" h="24637" extrusionOk="0">
                  <a:moveTo>
                    <a:pt x="24637" y="1"/>
                  </a:moveTo>
                  <a:cubicBezTo>
                    <a:pt x="11032" y="1"/>
                    <a:pt x="1" y="11032"/>
                    <a:pt x="1" y="24636"/>
                  </a:cubicBezTo>
                  <a:lnTo>
                    <a:pt x="24637" y="24636"/>
                  </a:lnTo>
                  <a:lnTo>
                    <a:pt x="24637" y="1"/>
                  </a:lnTo>
                  <a:close/>
                </a:path>
              </a:pathLst>
            </a:custGeom>
            <a:solidFill>
              <a:schemeClr val="accent1"/>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22" name="Google Shape;1268;p44">
              <a:extLst>
                <a:ext uri="{FF2B5EF4-FFF2-40B4-BE49-F238E27FC236}">
                  <a16:creationId xmlns:a16="http://schemas.microsoft.com/office/drawing/2014/main" id="{471FB4A3-7F8E-F59A-46F2-5E5AF15F9841}"/>
                </a:ext>
              </a:extLst>
            </p:cNvPr>
            <p:cNvSpPr txBox="1"/>
            <p:nvPr/>
          </p:nvSpPr>
          <p:spPr>
            <a:xfrm>
              <a:off x="521496" y="1225124"/>
              <a:ext cx="2168400" cy="348600"/>
            </a:xfrm>
            <a:prstGeom prst="rect">
              <a:avLst/>
            </a:prstGeom>
            <a:noFill/>
            <a:ln>
              <a:noFill/>
            </a:ln>
          </p:spPr>
          <p:txBody>
            <a:bodyPr spcFirstLastPara="1" wrap="square" lIns="121900" tIns="121900" rIns="121900" bIns="121900" anchor="t" anchorCtr="0">
              <a:noAutofit/>
            </a:bodyPr>
            <a:lstStyle/>
            <a:p>
              <a:pPr algn="r"/>
              <a:r>
                <a:rPr lang="en-GB" sz="2133" b="1" noProof="0" dirty="0">
                  <a:solidFill>
                    <a:schemeClr val="accent1"/>
                  </a:solidFill>
                  <a:latin typeface="+mj-lt"/>
                  <a:ea typeface="Fira Sans Extra Condensed"/>
                  <a:cs typeface="Fira Sans Extra Condensed"/>
                  <a:sym typeface="Fira Sans Extra Condensed"/>
                </a:rPr>
                <a:t>Mailing letters</a:t>
              </a:r>
            </a:p>
          </p:txBody>
        </p:sp>
        <p:sp>
          <p:nvSpPr>
            <p:cNvPr id="23" name="Google Shape;1269;p44">
              <a:extLst>
                <a:ext uri="{FF2B5EF4-FFF2-40B4-BE49-F238E27FC236}">
                  <a16:creationId xmlns:a16="http://schemas.microsoft.com/office/drawing/2014/main" id="{8921BBB5-E735-ED88-BA75-8A77AF8EF787}"/>
                </a:ext>
              </a:extLst>
            </p:cNvPr>
            <p:cNvSpPr txBox="1"/>
            <p:nvPr/>
          </p:nvSpPr>
          <p:spPr>
            <a:xfrm>
              <a:off x="521496" y="1518560"/>
              <a:ext cx="2168400" cy="606300"/>
            </a:xfrm>
            <a:prstGeom prst="rect">
              <a:avLst/>
            </a:prstGeom>
            <a:noFill/>
            <a:ln>
              <a:noFill/>
            </a:ln>
          </p:spPr>
          <p:txBody>
            <a:bodyPr spcFirstLastPara="1" wrap="square" lIns="121900" tIns="121900" rIns="121900" bIns="121900" anchor="t" anchorCtr="0">
              <a:noAutofit/>
            </a:bodyPr>
            <a:lstStyle/>
            <a:p>
              <a:pPr algn="r"/>
              <a:r>
                <a:rPr lang="en-GB" sz="1600" noProof="0" dirty="0">
                  <a:latin typeface="+mj-lt"/>
                  <a:ea typeface="Roboto"/>
                  <a:cs typeface="Roboto"/>
                  <a:sym typeface="Roboto"/>
                </a:rPr>
                <a:t>Minor wording and formatting changes made for clarity.</a:t>
              </a:r>
            </a:p>
            <a:p>
              <a:pPr algn="r"/>
              <a:r>
                <a:rPr lang="en-GB" sz="1600" dirty="0">
                  <a:latin typeface="+mj-lt"/>
                  <a:ea typeface="Roboto"/>
                  <a:cs typeface="Roboto"/>
                  <a:sym typeface="Roboto"/>
                </a:rPr>
                <a:t>S251 wording added to all letters.</a:t>
              </a:r>
              <a:endParaRPr lang="en-GB" sz="1600" noProof="0" dirty="0">
                <a:latin typeface="+mj-lt"/>
                <a:ea typeface="Roboto"/>
                <a:cs typeface="Roboto"/>
                <a:sym typeface="Roboto"/>
              </a:endParaRPr>
            </a:p>
            <a:p>
              <a:pPr algn="r"/>
              <a:r>
                <a:rPr lang="en-GB" sz="1600" noProof="0" dirty="0">
                  <a:latin typeface="+mj-lt"/>
                  <a:ea typeface="Roboto"/>
                  <a:cs typeface="Roboto"/>
                  <a:sym typeface="Roboto"/>
                </a:rPr>
                <a:t>Service users felt that the letters were straightforward and clear. </a:t>
              </a:r>
            </a:p>
          </p:txBody>
        </p:sp>
      </p:grpSp>
      <p:grpSp>
        <p:nvGrpSpPr>
          <p:cNvPr id="36" name="Google Shape;1283;p44">
            <a:extLst>
              <a:ext uri="{FF2B5EF4-FFF2-40B4-BE49-F238E27FC236}">
                <a16:creationId xmlns:a16="http://schemas.microsoft.com/office/drawing/2014/main" id="{66796554-5773-7F03-9377-4DE8A42FBAF9}"/>
              </a:ext>
            </a:extLst>
          </p:cNvPr>
          <p:cNvGrpSpPr/>
          <p:nvPr/>
        </p:nvGrpSpPr>
        <p:grpSpPr>
          <a:xfrm>
            <a:off x="4524016" y="2617309"/>
            <a:ext cx="534232" cy="711924"/>
            <a:chOff x="3456528" y="1762579"/>
            <a:chExt cx="400674" cy="533943"/>
          </a:xfrm>
        </p:grpSpPr>
        <p:sp>
          <p:nvSpPr>
            <p:cNvPr id="37" name="Google Shape;1284;p44">
              <a:extLst>
                <a:ext uri="{FF2B5EF4-FFF2-40B4-BE49-F238E27FC236}">
                  <a16:creationId xmlns:a16="http://schemas.microsoft.com/office/drawing/2014/main" id="{16303333-3527-A976-D262-AB3160E33D24}"/>
                </a:ext>
              </a:extLst>
            </p:cNvPr>
            <p:cNvSpPr/>
            <p:nvPr/>
          </p:nvSpPr>
          <p:spPr>
            <a:xfrm>
              <a:off x="3456528" y="1762579"/>
              <a:ext cx="400674" cy="533943"/>
            </a:xfrm>
            <a:custGeom>
              <a:avLst/>
              <a:gdLst/>
              <a:ahLst/>
              <a:cxnLst/>
              <a:rect l="l" t="t" r="r" b="b"/>
              <a:pathLst>
                <a:path w="7384" h="9840" extrusionOk="0">
                  <a:moveTo>
                    <a:pt x="1898" y="368"/>
                  </a:moveTo>
                  <a:lnTo>
                    <a:pt x="1898" y="1898"/>
                  </a:lnTo>
                  <a:lnTo>
                    <a:pt x="427" y="1898"/>
                  </a:lnTo>
                  <a:lnTo>
                    <a:pt x="1898" y="368"/>
                  </a:lnTo>
                  <a:close/>
                  <a:moveTo>
                    <a:pt x="7136" y="259"/>
                  </a:moveTo>
                  <a:lnTo>
                    <a:pt x="7136" y="9581"/>
                  </a:lnTo>
                  <a:lnTo>
                    <a:pt x="248" y="9581"/>
                  </a:lnTo>
                  <a:lnTo>
                    <a:pt x="248" y="2157"/>
                  </a:lnTo>
                  <a:lnTo>
                    <a:pt x="2027" y="2157"/>
                  </a:lnTo>
                  <a:cubicBezTo>
                    <a:pt x="2097" y="2157"/>
                    <a:pt x="2156" y="2097"/>
                    <a:pt x="2156" y="2028"/>
                  </a:cubicBezTo>
                  <a:lnTo>
                    <a:pt x="2156" y="259"/>
                  </a:lnTo>
                  <a:close/>
                  <a:moveTo>
                    <a:pt x="1958" y="1"/>
                  </a:moveTo>
                  <a:cubicBezTo>
                    <a:pt x="1928" y="1"/>
                    <a:pt x="1888" y="10"/>
                    <a:pt x="1868" y="40"/>
                  </a:cubicBezTo>
                  <a:lnTo>
                    <a:pt x="30" y="1938"/>
                  </a:lnTo>
                  <a:cubicBezTo>
                    <a:pt x="10" y="1968"/>
                    <a:pt x="0" y="1998"/>
                    <a:pt x="0" y="2028"/>
                  </a:cubicBezTo>
                  <a:lnTo>
                    <a:pt x="0" y="9710"/>
                  </a:lnTo>
                  <a:cubicBezTo>
                    <a:pt x="0" y="9780"/>
                    <a:pt x="60" y="9839"/>
                    <a:pt x="129" y="9839"/>
                  </a:cubicBezTo>
                  <a:lnTo>
                    <a:pt x="7264" y="9839"/>
                  </a:lnTo>
                  <a:cubicBezTo>
                    <a:pt x="7334" y="9839"/>
                    <a:pt x="7384" y="9780"/>
                    <a:pt x="7384" y="9710"/>
                  </a:cubicBezTo>
                  <a:lnTo>
                    <a:pt x="7384" y="129"/>
                  </a:lnTo>
                  <a:cubicBezTo>
                    <a:pt x="7384" y="60"/>
                    <a:pt x="7334" y="1"/>
                    <a:pt x="726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38" name="Google Shape;1285;p44">
              <a:extLst>
                <a:ext uri="{FF2B5EF4-FFF2-40B4-BE49-F238E27FC236}">
                  <a16:creationId xmlns:a16="http://schemas.microsoft.com/office/drawing/2014/main" id="{589392E5-F209-6B0F-DB8F-36F8BB68CD55}"/>
                </a:ext>
              </a:extLst>
            </p:cNvPr>
            <p:cNvSpPr/>
            <p:nvPr/>
          </p:nvSpPr>
          <p:spPr>
            <a:xfrm>
              <a:off x="3504497" y="1937310"/>
              <a:ext cx="13566" cy="312281"/>
            </a:xfrm>
            <a:custGeom>
              <a:avLst/>
              <a:gdLst/>
              <a:ahLst/>
              <a:cxnLst/>
              <a:rect l="l" t="t" r="r" b="b"/>
              <a:pathLst>
                <a:path w="250" h="5755" extrusionOk="0">
                  <a:moveTo>
                    <a:pt x="130" y="1"/>
                  </a:moveTo>
                  <a:cubicBezTo>
                    <a:pt x="50" y="1"/>
                    <a:pt x="0" y="60"/>
                    <a:pt x="0" y="129"/>
                  </a:cubicBezTo>
                  <a:lnTo>
                    <a:pt x="0" y="5625"/>
                  </a:lnTo>
                  <a:cubicBezTo>
                    <a:pt x="0" y="5705"/>
                    <a:pt x="50" y="5754"/>
                    <a:pt x="130" y="5754"/>
                  </a:cubicBezTo>
                  <a:cubicBezTo>
                    <a:pt x="199" y="5754"/>
                    <a:pt x="249" y="5705"/>
                    <a:pt x="249" y="5625"/>
                  </a:cubicBezTo>
                  <a:lnTo>
                    <a:pt x="249" y="129"/>
                  </a:lnTo>
                  <a:cubicBezTo>
                    <a:pt x="249" y="60"/>
                    <a:pt x="199" y="1"/>
                    <a:pt x="13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39" name="Google Shape;1286;p44">
              <a:extLst>
                <a:ext uri="{FF2B5EF4-FFF2-40B4-BE49-F238E27FC236}">
                  <a16:creationId xmlns:a16="http://schemas.microsoft.com/office/drawing/2014/main" id="{9E2FC668-26B1-1789-633C-49F55B82C5FD}"/>
                </a:ext>
              </a:extLst>
            </p:cNvPr>
            <p:cNvSpPr/>
            <p:nvPr/>
          </p:nvSpPr>
          <p:spPr>
            <a:xfrm>
              <a:off x="3559467" y="1954023"/>
              <a:ext cx="242716" cy="13566"/>
            </a:xfrm>
            <a:custGeom>
              <a:avLst/>
              <a:gdLst/>
              <a:ahLst/>
              <a:cxnLst/>
              <a:rect l="l" t="t" r="r" b="b"/>
              <a:pathLst>
                <a:path w="4473" h="250" extrusionOk="0">
                  <a:moveTo>
                    <a:pt x="130" y="0"/>
                  </a:moveTo>
                  <a:cubicBezTo>
                    <a:pt x="61" y="0"/>
                    <a:pt x="1" y="50"/>
                    <a:pt x="1" y="119"/>
                  </a:cubicBezTo>
                  <a:cubicBezTo>
                    <a:pt x="1" y="189"/>
                    <a:pt x="61" y="249"/>
                    <a:pt x="130" y="249"/>
                  </a:cubicBezTo>
                  <a:lnTo>
                    <a:pt x="4344" y="249"/>
                  </a:lnTo>
                  <a:cubicBezTo>
                    <a:pt x="4413" y="249"/>
                    <a:pt x="4473" y="18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40" name="Google Shape;1287;p44">
              <a:extLst>
                <a:ext uri="{FF2B5EF4-FFF2-40B4-BE49-F238E27FC236}">
                  <a16:creationId xmlns:a16="http://schemas.microsoft.com/office/drawing/2014/main" id="{AD4F8576-8F64-9FF5-122F-70C6166AA150}"/>
                </a:ext>
              </a:extLst>
            </p:cNvPr>
            <p:cNvSpPr/>
            <p:nvPr/>
          </p:nvSpPr>
          <p:spPr>
            <a:xfrm>
              <a:off x="3559467" y="1998248"/>
              <a:ext cx="242716" cy="13511"/>
            </a:xfrm>
            <a:custGeom>
              <a:avLst/>
              <a:gdLst/>
              <a:ahLst/>
              <a:cxnLst/>
              <a:rect l="l" t="t" r="r" b="b"/>
              <a:pathLst>
                <a:path w="4473" h="249" extrusionOk="0">
                  <a:moveTo>
                    <a:pt x="130" y="0"/>
                  </a:moveTo>
                  <a:cubicBezTo>
                    <a:pt x="61" y="0"/>
                    <a:pt x="1" y="50"/>
                    <a:pt x="1" y="119"/>
                  </a:cubicBezTo>
                  <a:cubicBezTo>
                    <a:pt x="1" y="199"/>
                    <a:pt x="61" y="249"/>
                    <a:pt x="130" y="249"/>
                  </a:cubicBezTo>
                  <a:lnTo>
                    <a:pt x="4344" y="249"/>
                  </a:lnTo>
                  <a:cubicBezTo>
                    <a:pt x="4413" y="249"/>
                    <a:pt x="4473" y="19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41" name="Google Shape;1288;p44">
              <a:extLst>
                <a:ext uri="{FF2B5EF4-FFF2-40B4-BE49-F238E27FC236}">
                  <a16:creationId xmlns:a16="http://schemas.microsoft.com/office/drawing/2014/main" id="{8E2A88F5-60CE-0468-023D-325377CF5B19}"/>
                </a:ext>
              </a:extLst>
            </p:cNvPr>
            <p:cNvSpPr/>
            <p:nvPr/>
          </p:nvSpPr>
          <p:spPr>
            <a:xfrm>
              <a:off x="3559467" y="2042473"/>
              <a:ext cx="242716" cy="13511"/>
            </a:xfrm>
            <a:custGeom>
              <a:avLst/>
              <a:gdLst/>
              <a:ahLst/>
              <a:cxnLst/>
              <a:rect l="l" t="t" r="r" b="b"/>
              <a:pathLst>
                <a:path w="4473" h="249" extrusionOk="0">
                  <a:moveTo>
                    <a:pt x="130" y="0"/>
                  </a:moveTo>
                  <a:cubicBezTo>
                    <a:pt x="61" y="0"/>
                    <a:pt x="1" y="50"/>
                    <a:pt x="1" y="130"/>
                  </a:cubicBezTo>
                  <a:cubicBezTo>
                    <a:pt x="1" y="199"/>
                    <a:pt x="61" y="249"/>
                    <a:pt x="130" y="249"/>
                  </a:cubicBezTo>
                  <a:lnTo>
                    <a:pt x="4344" y="249"/>
                  </a:lnTo>
                  <a:cubicBezTo>
                    <a:pt x="4413" y="249"/>
                    <a:pt x="4473" y="199"/>
                    <a:pt x="4473" y="130"/>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42" name="Google Shape;1289;p44">
              <a:extLst>
                <a:ext uri="{FF2B5EF4-FFF2-40B4-BE49-F238E27FC236}">
                  <a16:creationId xmlns:a16="http://schemas.microsoft.com/office/drawing/2014/main" id="{608FBD75-F510-E4EC-819E-3198C234EA6D}"/>
                </a:ext>
              </a:extLst>
            </p:cNvPr>
            <p:cNvSpPr/>
            <p:nvPr/>
          </p:nvSpPr>
          <p:spPr>
            <a:xfrm>
              <a:off x="3559467" y="2086644"/>
              <a:ext cx="242716" cy="13566"/>
            </a:xfrm>
            <a:custGeom>
              <a:avLst/>
              <a:gdLst/>
              <a:ahLst/>
              <a:cxnLst/>
              <a:rect l="l" t="t" r="r" b="b"/>
              <a:pathLst>
                <a:path w="4473" h="250" extrusionOk="0">
                  <a:moveTo>
                    <a:pt x="130" y="1"/>
                  </a:moveTo>
                  <a:cubicBezTo>
                    <a:pt x="61" y="1"/>
                    <a:pt x="1" y="61"/>
                    <a:pt x="1" y="131"/>
                  </a:cubicBezTo>
                  <a:cubicBezTo>
                    <a:pt x="1" y="200"/>
                    <a:pt x="61" y="250"/>
                    <a:pt x="130" y="250"/>
                  </a:cubicBezTo>
                  <a:lnTo>
                    <a:pt x="4344" y="250"/>
                  </a:lnTo>
                  <a:cubicBezTo>
                    <a:pt x="4413" y="250"/>
                    <a:pt x="4473" y="200"/>
                    <a:pt x="4473" y="131"/>
                  </a:cubicBezTo>
                  <a:cubicBezTo>
                    <a:pt x="4473" y="61"/>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43" name="Google Shape;1290;p44">
              <a:extLst>
                <a:ext uri="{FF2B5EF4-FFF2-40B4-BE49-F238E27FC236}">
                  <a16:creationId xmlns:a16="http://schemas.microsoft.com/office/drawing/2014/main" id="{77B5B2CB-04A1-C1A5-B2D5-4B13918EFCC1}"/>
                </a:ext>
              </a:extLst>
            </p:cNvPr>
            <p:cNvSpPr/>
            <p:nvPr/>
          </p:nvSpPr>
          <p:spPr>
            <a:xfrm>
              <a:off x="3559467" y="2130869"/>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44" name="Google Shape;1291;p44">
              <a:extLst>
                <a:ext uri="{FF2B5EF4-FFF2-40B4-BE49-F238E27FC236}">
                  <a16:creationId xmlns:a16="http://schemas.microsoft.com/office/drawing/2014/main" id="{E650692D-7B32-73F8-C12F-159EE811AFEB}"/>
                </a:ext>
              </a:extLst>
            </p:cNvPr>
            <p:cNvSpPr/>
            <p:nvPr/>
          </p:nvSpPr>
          <p:spPr>
            <a:xfrm>
              <a:off x="3559467" y="2175095"/>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45" name="Google Shape;1292;p44">
              <a:extLst>
                <a:ext uri="{FF2B5EF4-FFF2-40B4-BE49-F238E27FC236}">
                  <a16:creationId xmlns:a16="http://schemas.microsoft.com/office/drawing/2014/main" id="{9BF727FC-A612-72DA-D942-E479E45FB9A1}"/>
                </a:ext>
              </a:extLst>
            </p:cNvPr>
            <p:cNvSpPr/>
            <p:nvPr/>
          </p:nvSpPr>
          <p:spPr>
            <a:xfrm>
              <a:off x="3559467" y="2219320"/>
              <a:ext cx="242716" cy="13566"/>
            </a:xfrm>
            <a:custGeom>
              <a:avLst/>
              <a:gdLst/>
              <a:ahLst/>
              <a:cxnLst/>
              <a:rect l="l" t="t" r="r" b="b"/>
              <a:pathLst>
                <a:path w="4473" h="250" extrusionOk="0">
                  <a:moveTo>
                    <a:pt x="130" y="1"/>
                  </a:moveTo>
                  <a:cubicBezTo>
                    <a:pt x="61" y="1"/>
                    <a:pt x="1" y="60"/>
                    <a:pt x="1" y="130"/>
                  </a:cubicBezTo>
                  <a:cubicBezTo>
                    <a:pt x="1" y="199"/>
                    <a:pt x="61" y="250"/>
                    <a:pt x="130" y="250"/>
                  </a:cubicBezTo>
                  <a:lnTo>
                    <a:pt x="4344" y="250"/>
                  </a:lnTo>
                  <a:cubicBezTo>
                    <a:pt x="4413" y="250"/>
                    <a:pt x="4473" y="199"/>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grpSp>
      <p:sp>
        <p:nvSpPr>
          <p:cNvPr id="46" name="Google Shape;1293;p44">
            <a:extLst>
              <a:ext uri="{FF2B5EF4-FFF2-40B4-BE49-F238E27FC236}">
                <a16:creationId xmlns:a16="http://schemas.microsoft.com/office/drawing/2014/main" id="{64F3AA7B-91F8-608D-EDD1-81BFAFA8B7EA}"/>
              </a:ext>
              <a:ext uri="{C183D7F6-B498-43B3-948B-1728B52AA6E4}">
                <adec:decorative xmlns:adec="http://schemas.microsoft.com/office/drawing/2017/decorative" val="1"/>
              </a:ext>
            </a:extLst>
          </p:cNvPr>
          <p:cNvSpPr/>
          <p:nvPr/>
        </p:nvSpPr>
        <p:spPr>
          <a:xfrm>
            <a:off x="4976849" y="3049125"/>
            <a:ext cx="2052851" cy="2053955"/>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solidFill>
            <a:srgbClr val="FFFFFF"/>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47" name="Google Shape;1294;p44">
            <a:extLst>
              <a:ext uri="{FF2B5EF4-FFF2-40B4-BE49-F238E27FC236}">
                <a16:creationId xmlns:a16="http://schemas.microsoft.com/office/drawing/2014/main" id="{23119223-F494-EB6D-71AB-FB6B80E0BA3C}"/>
              </a:ext>
              <a:ext uri="{C183D7F6-B498-43B3-948B-1728B52AA6E4}">
                <adec:decorative xmlns:adec="http://schemas.microsoft.com/office/drawing/2017/decorative" val="1"/>
              </a:ext>
            </a:extLst>
          </p:cNvPr>
          <p:cNvSpPr/>
          <p:nvPr/>
        </p:nvSpPr>
        <p:spPr>
          <a:xfrm>
            <a:off x="5279334" y="3351695"/>
            <a:ext cx="1447919" cy="1448856"/>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noFill/>
          <a:ln w="152400"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grpSp>
        <p:nvGrpSpPr>
          <p:cNvPr id="48" name="Google Shape;1295;p44">
            <a:extLst>
              <a:ext uri="{FF2B5EF4-FFF2-40B4-BE49-F238E27FC236}">
                <a16:creationId xmlns:a16="http://schemas.microsoft.com/office/drawing/2014/main" id="{31D8A353-25A5-8AE5-ECB6-74DAB94179D0}"/>
              </a:ext>
            </a:extLst>
          </p:cNvPr>
          <p:cNvGrpSpPr/>
          <p:nvPr/>
        </p:nvGrpSpPr>
        <p:grpSpPr>
          <a:xfrm>
            <a:off x="5603585" y="3736998"/>
            <a:ext cx="799433" cy="678200"/>
            <a:chOff x="1433825" y="1720900"/>
            <a:chExt cx="599575" cy="508650"/>
          </a:xfrm>
        </p:grpSpPr>
        <p:sp>
          <p:nvSpPr>
            <p:cNvPr id="49" name="Google Shape;1296;p44">
              <a:extLst>
                <a:ext uri="{FF2B5EF4-FFF2-40B4-BE49-F238E27FC236}">
                  <a16:creationId xmlns:a16="http://schemas.microsoft.com/office/drawing/2014/main" id="{55F96616-4925-402A-4C9C-57E9B278D3BC}"/>
                </a:ext>
              </a:extLst>
            </p:cNvPr>
            <p:cNvSpPr/>
            <p:nvPr/>
          </p:nvSpPr>
          <p:spPr>
            <a:xfrm>
              <a:off x="1433825" y="1720900"/>
              <a:ext cx="599575" cy="156600"/>
            </a:xfrm>
            <a:custGeom>
              <a:avLst/>
              <a:gdLst/>
              <a:ahLst/>
              <a:cxnLst/>
              <a:rect l="l" t="t" r="r" b="b"/>
              <a:pathLst>
                <a:path w="23983" h="6264" extrusionOk="0">
                  <a:moveTo>
                    <a:pt x="6718" y="1069"/>
                  </a:moveTo>
                  <a:cubicBezTo>
                    <a:pt x="7854" y="1069"/>
                    <a:pt x="8799" y="1995"/>
                    <a:pt x="8799" y="3149"/>
                  </a:cubicBezTo>
                  <a:cubicBezTo>
                    <a:pt x="8799" y="4269"/>
                    <a:pt x="7854" y="5214"/>
                    <a:pt x="6718" y="5214"/>
                  </a:cubicBezTo>
                  <a:cubicBezTo>
                    <a:pt x="5580" y="5214"/>
                    <a:pt x="4654" y="4269"/>
                    <a:pt x="4654" y="3149"/>
                  </a:cubicBezTo>
                  <a:cubicBezTo>
                    <a:pt x="4654" y="1995"/>
                    <a:pt x="5580" y="1069"/>
                    <a:pt x="6718" y="1069"/>
                  </a:cubicBezTo>
                  <a:close/>
                  <a:moveTo>
                    <a:pt x="6718" y="1"/>
                  </a:moveTo>
                  <a:cubicBezTo>
                    <a:pt x="5179" y="1"/>
                    <a:pt x="3866" y="1120"/>
                    <a:pt x="3621" y="2590"/>
                  </a:cubicBezTo>
                  <a:lnTo>
                    <a:pt x="526" y="2590"/>
                  </a:lnTo>
                  <a:cubicBezTo>
                    <a:pt x="228" y="2590"/>
                    <a:pt x="1" y="2853"/>
                    <a:pt x="1" y="3149"/>
                  </a:cubicBezTo>
                  <a:cubicBezTo>
                    <a:pt x="1" y="3429"/>
                    <a:pt x="228" y="3674"/>
                    <a:pt x="526" y="3674"/>
                  </a:cubicBezTo>
                  <a:lnTo>
                    <a:pt x="3621" y="3674"/>
                  </a:lnTo>
                  <a:cubicBezTo>
                    <a:pt x="3866" y="5144"/>
                    <a:pt x="5179" y="6263"/>
                    <a:pt x="6718" y="6263"/>
                  </a:cubicBezTo>
                  <a:cubicBezTo>
                    <a:pt x="8274" y="6263"/>
                    <a:pt x="9552" y="5144"/>
                    <a:pt x="9797" y="3674"/>
                  </a:cubicBezTo>
                  <a:lnTo>
                    <a:pt x="23458" y="3674"/>
                  </a:lnTo>
                  <a:cubicBezTo>
                    <a:pt x="23738" y="3674"/>
                    <a:pt x="23982" y="3429"/>
                    <a:pt x="23982" y="3149"/>
                  </a:cubicBezTo>
                  <a:cubicBezTo>
                    <a:pt x="23982" y="2853"/>
                    <a:pt x="23738" y="2590"/>
                    <a:pt x="23458" y="2590"/>
                  </a:cubicBezTo>
                  <a:lnTo>
                    <a:pt x="9797" y="2590"/>
                  </a:lnTo>
                  <a:cubicBezTo>
                    <a:pt x="9552" y="1120"/>
                    <a:pt x="8274" y="1"/>
                    <a:pt x="6718" y="1"/>
                  </a:cubicBezTo>
                  <a:close/>
                </a:path>
              </a:pathLst>
            </a:custGeom>
            <a:solidFill>
              <a:srgbClr val="D9D9D9"/>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50" name="Google Shape;1297;p44">
              <a:extLst>
                <a:ext uri="{FF2B5EF4-FFF2-40B4-BE49-F238E27FC236}">
                  <a16:creationId xmlns:a16="http://schemas.microsoft.com/office/drawing/2014/main" id="{CB16754E-AF0F-4895-EBF4-705AFC72644C}"/>
                </a:ext>
              </a:extLst>
            </p:cNvPr>
            <p:cNvSpPr/>
            <p:nvPr/>
          </p:nvSpPr>
          <p:spPr>
            <a:xfrm>
              <a:off x="1433825" y="1897175"/>
              <a:ext cx="599575" cy="156575"/>
            </a:xfrm>
            <a:custGeom>
              <a:avLst/>
              <a:gdLst/>
              <a:ahLst/>
              <a:cxnLst/>
              <a:rect l="l" t="t" r="r" b="b"/>
              <a:pathLst>
                <a:path w="23983" h="6263" extrusionOk="0">
                  <a:moveTo>
                    <a:pt x="18595" y="1050"/>
                  </a:moveTo>
                  <a:cubicBezTo>
                    <a:pt x="19749" y="1050"/>
                    <a:pt x="20659" y="1994"/>
                    <a:pt x="20659" y="3114"/>
                  </a:cubicBezTo>
                  <a:cubicBezTo>
                    <a:pt x="20659" y="4268"/>
                    <a:pt x="19749" y="5195"/>
                    <a:pt x="18595" y="5195"/>
                  </a:cubicBezTo>
                  <a:cubicBezTo>
                    <a:pt x="17475" y="5195"/>
                    <a:pt x="16549" y="4268"/>
                    <a:pt x="16549" y="3114"/>
                  </a:cubicBezTo>
                  <a:cubicBezTo>
                    <a:pt x="16549" y="1994"/>
                    <a:pt x="17475" y="1050"/>
                    <a:pt x="18595" y="1050"/>
                  </a:cubicBezTo>
                  <a:close/>
                  <a:moveTo>
                    <a:pt x="18595" y="0"/>
                  </a:moveTo>
                  <a:cubicBezTo>
                    <a:pt x="17074" y="0"/>
                    <a:pt x="15761" y="1120"/>
                    <a:pt x="15516" y="2589"/>
                  </a:cubicBezTo>
                  <a:lnTo>
                    <a:pt x="526" y="2589"/>
                  </a:lnTo>
                  <a:cubicBezTo>
                    <a:pt x="228" y="2589"/>
                    <a:pt x="1" y="2851"/>
                    <a:pt x="1" y="3114"/>
                  </a:cubicBezTo>
                  <a:cubicBezTo>
                    <a:pt x="1" y="3410"/>
                    <a:pt x="228" y="3673"/>
                    <a:pt x="526" y="3673"/>
                  </a:cubicBezTo>
                  <a:lnTo>
                    <a:pt x="15516" y="3673"/>
                  </a:lnTo>
                  <a:cubicBezTo>
                    <a:pt x="15761" y="5143"/>
                    <a:pt x="17074" y="6262"/>
                    <a:pt x="18595" y="6262"/>
                  </a:cubicBezTo>
                  <a:cubicBezTo>
                    <a:pt x="20134" y="6262"/>
                    <a:pt x="21447" y="5143"/>
                    <a:pt x="21692" y="3673"/>
                  </a:cubicBezTo>
                  <a:lnTo>
                    <a:pt x="23458" y="3673"/>
                  </a:lnTo>
                  <a:cubicBezTo>
                    <a:pt x="23738" y="3673"/>
                    <a:pt x="23982" y="3410"/>
                    <a:pt x="23982" y="3114"/>
                  </a:cubicBezTo>
                  <a:cubicBezTo>
                    <a:pt x="23982" y="2851"/>
                    <a:pt x="23738" y="2589"/>
                    <a:pt x="23458" y="2589"/>
                  </a:cubicBezTo>
                  <a:lnTo>
                    <a:pt x="21692" y="2589"/>
                  </a:lnTo>
                  <a:cubicBezTo>
                    <a:pt x="21447" y="1120"/>
                    <a:pt x="20134" y="0"/>
                    <a:pt x="18595" y="0"/>
                  </a:cubicBezTo>
                  <a:close/>
                </a:path>
              </a:pathLst>
            </a:custGeom>
            <a:solidFill>
              <a:srgbClr val="D9D9D9"/>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51" name="Google Shape;1298;p44">
              <a:extLst>
                <a:ext uri="{FF2B5EF4-FFF2-40B4-BE49-F238E27FC236}">
                  <a16:creationId xmlns:a16="http://schemas.microsoft.com/office/drawing/2014/main" id="{F80D2348-C953-510F-DB62-1401CCCC08A7}"/>
                </a:ext>
              </a:extLst>
            </p:cNvPr>
            <p:cNvSpPr/>
            <p:nvPr/>
          </p:nvSpPr>
          <p:spPr>
            <a:xfrm>
              <a:off x="1433825" y="2073375"/>
              <a:ext cx="599575" cy="156175"/>
            </a:xfrm>
            <a:custGeom>
              <a:avLst/>
              <a:gdLst/>
              <a:ahLst/>
              <a:cxnLst/>
              <a:rect l="l" t="t" r="r" b="b"/>
              <a:pathLst>
                <a:path w="23983" h="6247" extrusionOk="0">
                  <a:moveTo>
                    <a:pt x="11441" y="1050"/>
                  </a:moveTo>
                  <a:cubicBezTo>
                    <a:pt x="12577" y="1050"/>
                    <a:pt x="13522" y="1960"/>
                    <a:pt x="13522" y="3114"/>
                  </a:cubicBezTo>
                  <a:cubicBezTo>
                    <a:pt x="13522" y="4269"/>
                    <a:pt x="12577" y="5197"/>
                    <a:pt x="11441" y="5197"/>
                  </a:cubicBezTo>
                  <a:cubicBezTo>
                    <a:pt x="10303" y="5197"/>
                    <a:pt x="9377" y="4269"/>
                    <a:pt x="9377" y="3114"/>
                  </a:cubicBezTo>
                  <a:cubicBezTo>
                    <a:pt x="9377" y="1960"/>
                    <a:pt x="10303" y="1050"/>
                    <a:pt x="11441" y="1050"/>
                  </a:cubicBezTo>
                  <a:close/>
                  <a:moveTo>
                    <a:pt x="11441" y="1"/>
                  </a:moveTo>
                  <a:cubicBezTo>
                    <a:pt x="9902" y="1"/>
                    <a:pt x="8589" y="1120"/>
                    <a:pt x="8344" y="2590"/>
                  </a:cubicBezTo>
                  <a:lnTo>
                    <a:pt x="526" y="2590"/>
                  </a:lnTo>
                  <a:cubicBezTo>
                    <a:pt x="228" y="2590"/>
                    <a:pt x="1" y="2818"/>
                    <a:pt x="1" y="3114"/>
                  </a:cubicBezTo>
                  <a:cubicBezTo>
                    <a:pt x="1" y="3412"/>
                    <a:pt x="228" y="3639"/>
                    <a:pt x="526" y="3639"/>
                  </a:cubicBezTo>
                  <a:lnTo>
                    <a:pt x="8344" y="3639"/>
                  </a:lnTo>
                  <a:cubicBezTo>
                    <a:pt x="8589" y="5109"/>
                    <a:pt x="9902" y="6246"/>
                    <a:pt x="11441" y="6246"/>
                  </a:cubicBezTo>
                  <a:cubicBezTo>
                    <a:pt x="12997" y="6246"/>
                    <a:pt x="14275" y="5109"/>
                    <a:pt x="14520" y="3639"/>
                  </a:cubicBezTo>
                  <a:lnTo>
                    <a:pt x="23458" y="3639"/>
                  </a:lnTo>
                  <a:cubicBezTo>
                    <a:pt x="23738" y="3639"/>
                    <a:pt x="23982" y="3412"/>
                    <a:pt x="23982" y="3114"/>
                  </a:cubicBezTo>
                  <a:cubicBezTo>
                    <a:pt x="23982" y="2818"/>
                    <a:pt x="23738" y="2590"/>
                    <a:pt x="23458" y="2590"/>
                  </a:cubicBezTo>
                  <a:lnTo>
                    <a:pt x="14520" y="2590"/>
                  </a:lnTo>
                  <a:cubicBezTo>
                    <a:pt x="14275" y="1120"/>
                    <a:pt x="12997" y="1"/>
                    <a:pt x="11441" y="1"/>
                  </a:cubicBezTo>
                  <a:close/>
                </a:path>
              </a:pathLst>
            </a:custGeom>
            <a:solidFill>
              <a:srgbClr val="D9D9D9"/>
            </a:solidFill>
            <a:ln>
              <a:noFill/>
            </a:ln>
          </p:spPr>
          <p:txBody>
            <a:bodyPr spcFirstLastPara="1" wrap="square" lIns="121900" tIns="121900" rIns="121900" bIns="121900" anchor="ctr" anchorCtr="0">
              <a:noAutofit/>
            </a:bodyPr>
            <a:lstStyle/>
            <a:p>
              <a:endParaRPr lang="en-GB" sz="2400" noProof="0" dirty="0">
                <a:latin typeface="+mj-lt"/>
              </a:endParaRPr>
            </a:p>
          </p:txBody>
        </p:sp>
      </p:grpSp>
      <p:pic>
        <p:nvPicPr>
          <p:cNvPr id="53" name="Graphic 52" descr="Phone Vibration outline">
            <a:extLst>
              <a:ext uri="{FF2B5EF4-FFF2-40B4-BE49-F238E27FC236}">
                <a16:creationId xmlns:a16="http://schemas.microsoft.com/office/drawing/2014/main" id="{588C4974-5BB0-E37B-E41B-0F0B348EF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5878" y="4901906"/>
            <a:ext cx="914400" cy="914400"/>
          </a:xfrm>
          <a:prstGeom prst="rect">
            <a:avLst/>
          </a:prstGeom>
        </p:spPr>
      </p:pic>
      <p:pic>
        <p:nvPicPr>
          <p:cNvPr id="57" name="Graphic 56" descr="Chat bubble outline">
            <a:extLst>
              <a:ext uri="{FF2B5EF4-FFF2-40B4-BE49-F238E27FC236}">
                <a16:creationId xmlns:a16="http://schemas.microsoft.com/office/drawing/2014/main" id="{DDD37AA2-14F0-BDD7-FA8C-29726B0657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9369" y="2601240"/>
            <a:ext cx="914400" cy="914400"/>
          </a:xfrm>
          <a:prstGeom prst="rect">
            <a:avLst/>
          </a:prstGeom>
        </p:spPr>
      </p:pic>
      <p:pic>
        <p:nvPicPr>
          <p:cNvPr id="59" name="Graphic 58" descr="Chat outline">
            <a:extLst>
              <a:ext uri="{FF2B5EF4-FFF2-40B4-BE49-F238E27FC236}">
                <a16:creationId xmlns:a16="http://schemas.microsoft.com/office/drawing/2014/main" id="{9FE31D1C-2A91-368B-A44E-CB97E1B8CA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9369" y="4890342"/>
            <a:ext cx="914400" cy="914400"/>
          </a:xfrm>
          <a:prstGeom prst="rect">
            <a:avLst/>
          </a:prstGeom>
        </p:spPr>
      </p:pic>
      <p:sp>
        <p:nvSpPr>
          <p:cNvPr id="12" name="Google Shape;1263;p44">
            <a:extLst>
              <a:ext uri="{FF2B5EF4-FFF2-40B4-BE49-F238E27FC236}">
                <a16:creationId xmlns:a16="http://schemas.microsoft.com/office/drawing/2014/main" id="{2E25E9AF-A4AF-7130-4F66-299EE4085376}"/>
              </a:ext>
            </a:extLst>
          </p:cNvPr>
          <p:cNvSpPr txBox="1"/>
          <p:nvPr/>
        </p:nvSpPr>
        <p:spPr>
          <a:xfrm>
            <a:off x="8598570" y="5432614"/>
            <a:ext cx="2990801" cy="808400"/>
          </a:xfrm>
          <a:prstGeom prst="rect">
            <a:avLst/>
          </a:prstGeom>
          <a:noFill/>
          <a:ln>
            <a:noFill/>
          </a:ln>
        </p:spPr>
        <p:txBody>
          <a:bodyPr spcFirstLastPara="1" wrap="square" lIns="121900" tIns="121900" rIns="121900" bIns="121900" anchor="t" anchorCtr="0">
            <a:noAutofit/>
          </a:bodyPr>
          <a:lstStyle/>
          <a:p>
            <a:r>
              <a:rPr lang="en-GB" sz="1600" noProof="0" dirty="0">
                <a:latin typeface="+mj-lt"/>
                <a:ea typeface="Roboto"/>
                <a:cs typeface="Roboto"/>
                <a:sym typeface="Roboto"/>
              </a:rPr>
              <a:t>No changes made. To be given to all 16/17 year olds.</a:t>
            </a:r>
          </a:p>
        </p:txBody>
      </p:sp>
    </p:spTree>
    <p:extLst>
      <p:ext uri="{BB962C8B-B14F-4D97-AF65-F5344CB8AC3E}">
        <p14:creationId xmlns:p14="http://schemas.microsoft.com/office/powerpoint/2010/main" val="943599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AA61B-A07B-82A0-CC5C-8E449FA80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CD9AB-3A3F-C704-A229-F0CE29E2D5CB}"/>
              </a:ext>
            </a:extLst>
          </p:cNvPr>
          <p:cNvSpPr>
            <a:spLocks noGrp="1"/>
          </p:cNvSpPr>
          <p:nvPr>
            <p:ph type="title"/>
          </p:nvPr>
        </p:nvSpPr>
        <p:spPr/>
        <p:txBody>
          <a:bodyPr/>
          <a:lstStyle/>
          <a:p>
            <a:r>
              <a:rPr lang="en-GB" noProof="0" dirty="0"/>
              <a:t>Other survey materials: publicity</a:t>
            </a:r>
          </a:p>
        </p:txBody>
      </p:sp>
      <p:grpSp>
        <p:nvGrpSpPr>
          <p:cNvPr id="103" name="Google Shape;405;p21">
            <a:extLst>
              <a:ext uri="{FF2B5EF4-FFF2-40B4-BE49-F238E27FC236}">
                <a16:creationId xmlns:a16="http://schemas.microsoft.com/office/drawing/2014/main" id="{0407638F-CE1E-E012-B738-DB6E057A2723}"/>
              </a:ext>
            </a:extLst>
          </p:cNvPr>
          <p:cNvGrpSpPr/>
          <p:nvPr/>
        </p:nvGrpSpPr>
        <p:grpSpPr>
          <a:xfrm>
            <a:off x="8013054" y="1215969"/>
            <a:ext cx="2879989" cy="4933281"/>
            <a:chOff x="4628051" y="1300654"/>
            <a:chExt cx="1846800" cy="3064622"/>
          </a:xfrm>
        </p:grpSpPr>
        <p:sp>
          <p:nvSpPr>
            <p:cNvPr id="104" name="Google Shape;406;p21">
              <a:extLst>
                <a:ext uri="{FF2B5EF4-FFF2-40B4-BE49-F238E27FC236}">
                  <a16:creationId xmlns:a16="http://schemas.microsoft.com/office/drawing/2014/main" id="{36032ED0-751E-300A-E1B1-4759065B7F8C}"/>
                </a:ext>
              </a:extLst>
            </p:cNvPr>
            <p:cNvSpPr/>
            <p:nvPr/>
          </p:nvSpPr>
          <p:spPr>
            <a:xfrm rot="10800000" flipH="1">
              <a:off x="4628051" y="1910578"/>
              <a:ext cx="1846800" cy="2454698"/>
            </a:xfrm>
            <a:prstGeom prst="round2SameRect">
              <a:avLst>
                <a:gd name="adj1" fmla="val 5396"/>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lang="en-GB" sz="2400" noProof="0" dirty="0">
                <a:latin typeface="+mj-lt"/>
              </a:endParaRPr>
            </a:p>
          </p:txBody>
        </p:sp>
        <p:sp>
          <p:nvSpPr>
            <p:cNvPr id="106" name="Google Shape;408;p21">
              <a:extLst>
                <a:ext uri="{FF2B5EF4-FFF2-40B4-BE49-F238E27FC236}">
                  <a16:creationId xmlns:a16="http://schemas.microsoft.com/office/drawing/2014/main" id="{8980218F-D1AF-41BE-6BAF-E16C6C29DC20}"/>
                </a:ext>
              </a:extLst>
            </p:cNvPr>
            <p:cNvSpPr txBox="1"/>
            <p:nvPr/>
          </p:nvSpPr>
          <p:spPr>
            <a:xfrm>
              <a:off x="4710396" y="1896005"/>
              <a:ext cx="1682100" cy="784500"/>
            </a:xfrm>
            <a:prstGeom prst="rect">
              <a:avLst/>
            </a:prstGeom>
            <a:noFill/>
            <a:ln>
              <a:noFill/>
            </a:ln>
          </p:spPr>
          <p:txBody>
            <a:bodyPr spcFirstLastPara="1" wrap="square" lIns="121900" tIns="121900" rIns="121900" bIns="121900" anchor="t" anchorCtr="0">
              <a:noAutofit/>
            </a:bodyPr>
            <a:lstStyle/>
            <a:p>
              <a:pPr algn="ctr"/>
              <a:r>
                <a:rPr lang="en-GB" sz="1600" noProof="0" dirty="0">
                  <a:solidFill>
                    <a:schemeClr val="tx1"/>
                  </a:solidFill>
                  <a:latin typeface="Arial" panose="020B0604020202020204" pitchFamily="34" charset="0"/>
                  <a:cs typeface="Arial" panose="020B0604020202020204" pitchFamily="34" charset="0"/>
                </a:rPr>
                <a:t>Highlights the message of helping to improve maternity services by completing the survey, to increase engagement and response rate.</a:t>
              </a:r>
            </a:p>
            <a:p>
              <a:pPr algn="ctr"/>
              <a:endParaRPr lang="en-GB" sz="1600" noProof="0" dirty="0">
                <a:latin typeface="Arial" panose="020B0604020202020204" pitchFamily="34" charset="0"/>
                <a:cs typeface="Arial" panose="020B0604020202020204" pitchFamily="34" charset="0"/>
              </a:endParaRPr>
            </a:p>
            <a:p>
              <a:pPr algn="ctr"/>
              <a:r>
                <a:rPr lang="en-GB" sz="1600" noProof="0" dirty="0">
                  <a:solidFill>
                    <a:schemeClr val="tx1"/>
                  </a:solidFill>
                  <a:latin typeface="Arial" panose="020B0604020202020204" pitchFamily="34" charset="0"/>
                  <a:cs typeface="Arial" panose="020B0604020202020204" pitchFamily="34" charset="0"/>
                </a:rPr>
                <a:t>Banners are to be simple in content, with easily digestible information. </a:t>
              </a:r>
            </a:p>
            <a:p>
              <a:pPr algn="ctr"/>
              <a:endParaRPr lang="en-GB" sz="1600" noProof="0" dirty="0">
                <a:solidFill>
                  <a:schemeClr val="tx1"/>
                </a:solidFill>
                <a:latin typeface="Arial" panose="020B0604020202020204" pitchFamily="34" charset="0"/>
                <a:cs typeface="Arial" panose="020B0604020202020204" pitchFamily="34" charset="0"/>
              </a:endParaRPr>
            </a:p>
            <a:p>
              <a:pPr algn="ctr"/>
              <a:r>
                <a:rPr lang="en-GB" sz="1600" noProof="0" dirty="0">
                  <a:solidFill>
                    <a:schemeClr val="tx1"/>
                  </a:solidFill>
                  <a:latin typeface="Arial" panose="020B0604020202020204" pitchFamily="34" charset="0"/>
                  <a:cs typeface="Arial" panose="020B0604020202020204" pitchFamily="34" charset="0"/>
                </a:rPr>
                <a:t>Banners can be added to websites, email signatures and any other platforms as appropriate.</a:t>
              </a:r>
            </a:p>
          </p:txBody>
        </p:sp>
        <p:sp>
          <p:nvSpPr>
            <p:cNvPr id="107" name="Google Shape;409;p21">
              <a:extLst>
                <a:ext uri="{FF2B5EF4-FFF2-40B4-BE49-F238E27FC236}">
                  <a16:creationId xmlns:a16="http://schemas.microsoft.com/office/drawing/2014/main" id="{EE27C39F-4DA5-21CC-7781-162C3B8C11BE}"/>
                </a:ext>
              </a:extLst>
            </p:cNvPr>
            <p:cNvSpPr/>
            <p:nvPr/>
          </p:nvSpPr>
          <p:spPr>
            <a:xfrm>
              <a:off x="4628051" y="1300654"/>
              <a:ext cx="1846800" cy="557498"/>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r>
                <a:rPr lang="en-GB" sz="2267" noProof="0" dirty="0">
                  <a:solidFill>
                    <a:schemeClr val="lt1"/>
                  </a:solidFill>
                  <a:latin typeface="+mj-lt"/>
                  <a:ea typeface="Fira Sans Extra Condensed Medium"/>
                  <a:cs typeface="Fira Sans Extra Condensed Medium"/>
                  <a:sym typeface="Fira Sans Extra Condensed Medium"/>
                </a:rPr>
                <a:t>Website Banner</a:t>
              </a:r>
              <a:endParaRPr lang="en-GB" sz="2400" noProof="0" dirty="0">
                <a:latin typeface="+mj-lt"/>
              </a:endParaRPr>
            </a:p>
          </p:txBody>
        </p:sp>
      </p:grpSp>
      <p:grpSp>
        <p:nvGrpSpPr>
          <p:cNvPr id="113" name="Google Shape;415;p21">
            <a:extLst>
              <a:ext uri="{FF2B5EF4-FFF2-40B4-BE49-F238E27FC236}">
                <a16:creationId xmlns:a16="http://schemas.microsoft.com/office/drawing/2014/main" id="{158A7170-3531-E85E-C4ED-255AFAFE291C}"/>
              </a:ext>
            </a:extLst>
          </p:cNvPr>
          <p:cNvGrpSpPr/>
          <p:nvPr/>
        </p:nvGrpSpPr>
        <p:grpSpPr>
          <a:xfrm>
            <a:off x="935458" y="1244721"/>
            <a:ext cx="2879997" cy="4904532"/>
            <a:chOff x="710273" y="1300655"/>
            <a:chExt cx="1846800" cy="2990416"/>
          </a:xfrm>
        </p:grpSpPr>
        <p:sp>
          <p:nvSpPr>
            <p:cNvPr id="114" name="Google Shape;416;p21">
              <a:extLst>
                <a:ext uri="{FF2B5EF4-FFF2-40B4-BE49-F238E27FC236}">
                  <a16:creationId xmlns:a16="http://schemas.microsoft.com/office/drawing/2014/main" id="{06783DD1-C840-A937-50F6-3CFB34BF1C1E}"/>
                </a:ext>
              </a:extLst>
            </p:cNvPr>
            <p:cNvSpPr/>
            <p:nvPr/>
          </p:nvSpPr>
          <p:spPr>
            <a:xfrm rot="10800000" flipH="1">
              <a:off x="710273" y="1881771"/>
              <a:ext cx="1846800" cy="2409300"/>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lang="en-GB" sz="2400" noProof="0" dirty="0">
                <a:latin typeface="+mj-lt"/>
              </a:endParaRPr>
            </a:p>
          </p:txBody>
        </p:sp>
        <p:sp>
          <p:nvSpPr>
            <p:cNvPr id="116" name="Google Shape;418;p21">
              <a:extLst>
                <a:ext uri="{FF2B5EF4-FFF2-40B4-BE49-F238E27FC236}">
                  <a16:creationId xmlns:a16="http://schemas.microsoft.com/office/drawing/2014/main" id="{ED93F33E-5949-940F-ABBE-B8CA2B3D6050}"/>
                </a:ext>
              </a:extLst>
            </p:cNvPr>
            <p:cNvSpPr txBox="1"/>
            <p:nvPr/>
          </p:nvSpPr>
          <p:spPr>
            <a:xfrm>
              <a:off x="792622" y="1867465"/>
              <a:ext cx="1682100" cy="765000"/>
            </a:xfrm>
            <a:prstGeom prst="rect">
              <a:avLst/>
            </a:prstGeom>
            <a:noFill/>
            <a:ln>
              <a:noFill/>
            </a:ln>
          </p:spPr>
          <p:txBody>
            <a:bodyPr spcFirstLastPara="1" wrap="square" lIns="121900" tIns="121900" rIns="121900" bIns="121900" anchor="t" anchorCtr="0">
              <a:noAutofit/>
            </a:bodyPr>
            <a:lstStyle/>
            <a:p>
              <a:pPr algn="ctr"/>
              <a:r>
                <a:rPr lang="en-GB" sz="1600" noProof="0" dirty="0">
                  <a:solidFill>
                    <a:schemeClr val="tx1"/>
                  </a:solidFill>
                  <a:latin typeface="Arial" panose="020B0604020202020204" pitchFamily="34" charset="0"/>
                  <a:cs typeface="Arial" panose="020B0604020202020204" pitchFamily="34" charset="0"/>
                </a:rPr>
                <a:t>Outlines the purpose and value of survey for trusts.</a:t>
              </a:r>
            </a:p>
            <a:p>
              <a:pPr marL="285750" indent="-285750" algn="ctr">
                <a:buFont typeface="Arial" panose="020B0604020202020204" pitchFamily="34" charset="0"/>
                <a:buChar char="•"/>
              </a:pPr>
              <a:endParaRPr lang="en-GB" sz="1600" noProof="0" dirty="0">
                <a:solidFill>
                  <a:schemeClr val="tx1"/>
                </a:solidFill>
                <a:latin typeface="Arial" panose="020B0604020202020204" pitchFamily="34" charset="0"/>
                <a:cs typeface="Arial" panose="020B0604020202020204" pitchFamily="34" charset="0"/>
              </a:endParaRPr>
            </a:p>
            <a:p>
              <a:pPr algn="ctr"/>
              <a:r>
                <a:rPr lang="en-GB" sz="1600" noProof="0" dirty="0">
                  <a:solidFill>
                    <a:schemeClr val="tx1"/>
                  </a:solidFill>
                  <a:latin typeface="Arial" panose="020B0604020202020204" pitchFamily="34" charset="0"/>
                  <a:cs typeface="Arial" panose="020B0604020202020204" pitchFamily="34" charset="0"/>
                </a:rPr>
                <a:t>Applies </a:t>
              </a:r>
              <a:r>
                <a:rPr lang="en-GB" sz="1600" i="1" noProof="0" dirty="0">
                  <a:solidFill>
                    <a:schemeClr val="tx1"/>
                  </a:solidFill>
                  <a:latin typeface="Arial" panose="020B0604020202020204" pitchFamily="34" charset="0"/>
                  <a:cs typeface="Arial" panose="020B0604020202020204" pitchFamily="34" charset="0"/>
                </a:rPr>
                <a:t>“You said, We Did” </a:t>
              </a:r>
              <a:r>
                <a:rPr lang="en-GB" sz="1600" noProof="0" dirty="0">
                  <a:solidFill>
                    <a:schemeClr val="tx1"/>
                  </a:solidFill>
                  <a:latin typeface="Arial" panose="020B0604020202020204" pitchFamily="34" charset="0"/>
                  <a:cs typeface="Arial" panose="020B0604020202020204" pitchFamily="34" charset="0"/>
                </a:rPr>
                <a:t>principles to demonstrate how patient feedback has been implemented.</a:t>
              </a:r>
            </a:p>
            <a:p>
              <a:pPr algn="ctr"/>
              <a:endParaRPr lang="en-GB" sz="1600" noProof="0" dirty="0">
                <a:solidFill>
                  <a:schemeClr val="tx1"/>
                </a:solidFill>
                <a:latin typeface="Arial" panose="020B0604020202020204" pitchFamily="34" charset="0"/>
                <a:cs typeface="Arial" panose="020B0604020202020204" pitchFamily="34" charset="0"/>
              </a:endParaRPr>
            </a:p>
            <a:p>
              <a:pPr algn="ctr"/>
              <a:r>
                <a:rPr lang="en-GB" sz="1600" noProof="0" dirty="0">
                  <a:solidFill>
                    <a:schemeClr val="tx1"/>
                  </a:solidFill>
                  <a:latin typeface="Arial" panose="020B0604020202020204" pitchFamily="34" charset="0"/>
                  <a:cs typeface="Arial" panose="020B0604020202020204" pitchFamily="34" charset="0"/>
                </a:rPr>
                <a:t>Can be tailored to demonstrate how research findings have been used to identify areas of improvements and action change. </a:t>
              </a:r>
            </a:p>
          </p:txBody>
        </p:sp>
        <p:sp>
          <p:nvSpPr>
            <p:cNvPr id="117" name="Google Shape;419;p21">
              <a:extLst>
                <a:ext uri="{FF2B5EF4-FFF2-40B4-BE49-F238E27FC236}">
                  <a16:creationId xmlns:a16="http://schemas.microsoft.com/office/drawing/2014/main" id="{D20D6593-3B5B-FA55-3EFC-EAF0C0F87159}"/>
                </a:ext>
              </a:extLst>
            </p:cNvPr>
            <p:cNvSpPr/>
            <p:nvPr/>
          </p:nvSpPr>
          <p:spPr>
            <a:xfrm>
              <a:off x="710273" y="1300655"/>
              <a:ext cx="1846800" cy="529657"/>
            </a:xfrm>
            <a:prstGeom prst="round2SameRect">
              <a:avLst>
                <a:gd name="adj1" fmla="val 16667"/>
                <a:gd name="adj2" fmla="val 0"/>
              </a:avLst>
            </a:pr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r>
                <a:rPr lang="en-GB" sz="2267" noProof="0" dirty="0">
                  <a:solidFill>
                    <a:schemeClr val="lt1"/>
                  </a:solidFill>
                  <a:latin typeface="+mj-lt"/>
                  <a:ea typeface="Fira Sans Extra Condensed Medium"/>
                  <a:cs typeface="Fira Sans Extra Condensed Medium"/>
                  <a:sym typeface="Fira Sans Extra Condensed Medium"/>
                </a:rPr>
                <a:t>Press Release Template</a:t>
              </a:r>
              <a:endParaRPr lang="en-GB" sz="2400" noProof="0" dirty="0">
                <a:latin typeface="+mj-lt"/>
              </a:endParaRPr>
            </a:p>
          </p:txBody>
        </p:sp>
      </p:grpSp>
      <p:grpSp>
        <p:nvGrpSpPr>
          <p:cNvPr id="118" name="Google Shape;420;p21">
            <a:extLst>
              <a:ext uri="{FF2B5EF4-FFF2-40B4-BE49-F238E27FC236}">
                <a16:creationId xmlns:a16="http://schemas.microsoft.com/office/drawing/2014/main" id="{383E1AE6-9249-72AD-13A6-472CA6D4C3CD}"/>
              </a:ext>
            </a:extLst>
          </p:cNvPr>
          <p:cNvGrpSpPr/>
          <p:nvPr/>
        </p:nvGrpSpPr>
        <p:grpSpPr>
          <a:xfrm>
            <a:off x="4474256" y="1244719"/>
            <a:ext cx="2879986" cy="5289893"/>
            <a:chOff x="2669153" y="1300654"/>
            <a:chExt cx="1846800" cy="2990416"/>
          </a:xfrm>
        </p:grpSpPr>
        <p:sp>
          <p:nvSpPr>
            <p:cNvPr id="119" name="Google Shape;421;p21">
              <a:extLst>
                <a:ext uri="{FF2B5EF4-FFF2-40B4-BE49-F238E27FC236}">
                  <a16:creationId xmlns:a16="http://schemas.microsoft.com/office/drawing/2014/main" id="{997C1836-8C62-3E24-C819-F69133F3F13C}"/>
                </a:ext>
              </a:extLst>
            </p:cNvPr>
            <p:cNvSpPr/>
            <p:nvPr/>
          </p:nvSpPr>
          <p:spPr>
            <a:xfrm rot="10800000" flipH="1">
              <a:off x="2669153" y="1839434"/>
              <a:ext cx="1846800" cy="2451636"/>
            </a:xfrm>
            <a:prstGeom prst="round2SameRect">
              <a:avLst>
                <a:gd name="adj1" fmla="val 6301"/>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lang="en-GB" sz="2400" noProof="0" dirty="0">
                <a:latin typeface="+mj-lt"/>
              </a:endParaRPr>
            </a:p>
          </p:txBody>
        </p:sp>
        <p:sp>
          <p:nvSpPr>
            <p:cNvPr id="121" name="Google Shape;423;p21">
              <a:extLst>
                <a:ext uri="{FF2B5EF4-FFF2-40B4-BE49-F238E27FC236}">
                  <a16:creationId xmlns:a16="http://schemas.microsoft.com/office/drawing/2014/main" id="{AA6AD556-8565-0B29-07D3-CDF426260EE9}"/>
                </a:ext>
              </a:extLst>
            </p:cNvPr>
            <p:cNvSpPr txBox="1"/>
            <p:nvPr/>
          </p:nvSpPr>
          <p:spPr>
            <a:xfrm>
              <a:off x="2669153" y="1852473"/>
              <a:ext cx="1846800" cy="714778"/>
            </a:xfrm>
            <a:prstGeom prst="rect">
              <a:avLst/>
            </a:prstGeom>
            <a:noFill/>
            <a:ln>
              <a:noFill/>
            </a:ln>
          </p:spPr>
          <p:txBody>
            <a:bodyPr spcFirstLastPara="1" wrap="square" lIns="121900" tIns="121900" rIns="121900" bIns="121900" anchor="t" anchorCtr="0">
              <a:noAutofit/>
            </a:bodyPr>
            <a:lstStyle/>
            <a:p>
              <a:pPr algn="ctr"/>
              <a:r>
                <a:rPr lang="en-GB" sz="1600" noProof="0" dirty="0">
                  <a:solidFill>
                    <a:schemeClr val="tx1"/>
                  </a:solidFill>
                  <a:latin typeface="Arial" panose="020B0604020202020204" pitchFamily="34" charset="0"/>
                  <a:cs typeface="Arial" panose="020B0604020202020204" pitchFamily="34" charset="0"/>
                </a:rPr>
                <a:t>Provides information about the purpose, value and dates of the survey. Includes: 1x call to action and 3x reminders.</a:t>
              </a:r>
            </a:p>
            <a:p>
              <a:pPr marL="285750" indent="-285750" algn="ctr">
                <a:buFont typeface="Arial" panose="020B0604020202020204" pitchFamily="34" charset="0"/>
                <a:buChar char="•"/>
              </a:pPr>
              <a:endParaRPr lang="en-GB" sz="1600" noProof="0" dirty="0">
                <a:solidFill>
                  <a:schemeClr val="tx1"/>
                </a:solidFill>
                <a:latin typeface="Arial" panose="020B0604020202020204" pitchFamily="34" charset="0"/>
                <a:cs typeface="Arial" panose="020B0604020202020204" pitchFamily="34" charset="0"/>
              </a:endParaRPr>
            </a:p>
            <a:p>
              <a:pPr algn="ctr"/>
              <a:r>
                <a:rPr lang="en-GB" sz="1600" noProof="0" dirty="0">
                  <a:solidFill>
                    <a:schemeClr val="tx1"/>
                  </a:solidFill>
                  <a:latin typeface="Arial" panose="020B0604020202020204" pitchFamily="34" charset="0"/>
                  <a:cs typeface="Arial" panose="020B0604020202020204" pitchFamily="34" charset="0"/>
                </a:rPr>
                <a:t>Can </a:t>
              </a:r>
              <a:r>
                <a:rPr lang="en-GB" sz="1600" noProof="0" dirty="0">
                  <a:solidFill>
                    <a:srgbClr val="4A4A49"/>
                  </a:solidFill>
                  <a:latin typeface="Arial" panose="020B0604020202020204" pitchFamily="34" charset="0"/>
                  <a:cs typeface="Arial" panose="020B0604020202020204" pitchFamily="34" charset="0"/>
                </a:rPr>
                <a:t>be shared by trusts and national organisations on social media platforms </a:t>
              </a:r>
              <a:r>
                <a:rPr lang="en-GB" sz="1600" noProof="0" dirty="0">
                  <a:solidFill>
                    <a:schemeClr val="tx1"/>
                  </a:solidFill>
                  <a:latin typeface="Arial" panose="020B0604020202020204" pitchFamily="34" charset="0"/>
                  <a:cs typeface="Arial" panose="020B0604020202020204" pitchFamily="34" charset="0"/>
                </a:rPr>
                <a:t>like Facebook, X or LinkedIn.</a:t>
              </a:r>
            </a:p>
            <a:p>
              <a:pPr algn="ctr"/>
              <a:endParaRPr lang="en-GB" sz="1600" noProof="0" dirty="0">
                <a:latin typeface="Arial" panose="020B0604020202020204" pitchFamily="34" charset="0"/>
                <a:cs typeface="Arial" panose="020B0604020202020204" pitchFamily="34" charset="0"/>
              </a:endParaRPr>
            </a:p>
            <a:p>
              <a:pPr algn="ctr"/>
              <a:r>
                <a:rPr lang="en-GB" sz="1600" noProof="0" dirty="0">
                  <a:solidFill>
                    <a:schemeClr val="tx1"/>
                  </a:solidFill>
                  <a:latin typeface="Arial" panose="020B0604020202020204" pitchFamily="34" charset="0"/>
                  <a:cs typeface="Arial" panose="020B0604020202020204" pitchFamily="34" charset="0"/>
                </a:rPr>
                <a:t>S251 approval wording has been added to all cards.</a:t>
              </a:r>
            </a:p>
            <a:p>
              <a:pPr algn="ctr"/>
              <a:endParaRPr lang="en-GB" sz="1600" noProof="0" dirty="0">
                <a:latin typeface="Arial" panose="020B0604020202020204" pitchFamily="34" charset="0"/>
                <a:cs typeface="Arial" panose="020B0604020202020204" pitchFamily="34" charset="0"/>
              </a:endParaRPr>
            </a:p>
            <a:p>
              <a:pPr algn="ctr"/>
              <a:r>
                <a:rPr lang="en-GB" sz="1600" i="1" noProof="0" dirty="0">
                  <a:solidFill>
                    <a:srgbClr val="4A4A49"/>
                  </a:solidFill>
                  <a:latin typeface="Arial" panose="020B0604020202020204" pitchFamily="34" charset="0"/>
                  <a:cs typeface="Arial" panose="020B0604020202020204" pitchFamily="34" charset="0"/>
                </a:rPr>
                <a:t>Feedback from service users during cognitive testing: </a:t>
              </a:r>
              <a:r>
                <a:rPr lang="en-GB" sz="1600" noProof="0" dirty="0">
                  <a:solidFill>
                    <a:srgbClr val="4A4A49"/>
                  </a:solidFill>
                  <a:latin typeface="Arial" panose="020B0604020202020204" pitchFamily="34" charset="0"/>
                  <a:cs typeface="Arial" panose="020B0604020202020204" pitchFamily="34" charset="0"/>
                </a:rPr>
                <a:t>cards are clear and concise.</a:t>
              </a:r>
            </a:p>
          </p:txBody>
        </p:sp>
        <p:sp>
          <p:nvSpPr>
            <p:cNvPr id="122" name="Google Shape;424;p21">
              <a:extLst>
                <a:ext uri="{FF2B5EF4-FFF2-40B4-BE49-F238E27FC236}">
                  <a16:creationId xmlns:a16="http://schemas.microsoft.com/office/drawing/2014/main" id="{842E9CCC-1506-FE2B-62AD-4B059DBF5185}"/>
                </a:ext>
              </a:extLst>
            </p:cNvPr>
            <p:cNvSpPr/>
            <p:nvPr/>
          </p:nvSpPr>
          <p:spPr>
            <a:xfrm>
              <a:off x="2669153" y="1300654"/>
              <a:ext cx="1846800" cy="491072"/>
            </a:xfrm>
            <a:prstGeom prst="round2SameRect">
              <a:avLst>
                <a:gd name="adj1" fmla="val 16667"/>
                <a:gd name="adj2" fmla="val 0"/>
              </a:avLst>
            </a:pr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r>
                <a:rPr lang="en-GB" sz="2400" noProof="0" dirty="0">
                  <a:solidFill>
                    <a:schemeClr val="bg1"/>
                  </a:solidFill>
                  <a:latin typeface="+mj-lt"/>
                </a:rPr>
                <a:t>Social Media Cards</a:t>
              </a:r>
            </a:p>
          </p:txBody>
        </p:sp>
      </p:grpSp>
    </p:spTree>
    <p:extLst>
      <p:ext uri="{BB962C8B-B14F-4D97-AF65-F5344CB8AC3E}">
        <p14:creationId xmlns:p14="http://schemas.microsoft.com/office/powerpoint/2010/main" val="2338034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CAA9-58A9-A715-CAA1-6DA6EFC9E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69A6E-0A2B-2AA9-4B9B-A253949B1CF5}"/>
              </a:ext>
            </a:extLst>
          </p:cNvPr>
          <p:cNvSpPr>
            <a:spLocks noGrp="1"/>
          </p:cNvSpPr>
          <p:nvPr>
            <p:ph type="title"/>
          </p:nvPr>
        </p:nvSpPr>
        <p:spPr/>
        <p:txBody>
          <a:bodyPr/>
          <a:lstStyle/>
          <a:p>
            <a:r>
              <a:rPr lang="en-GB" noProof="0" dirty="0"/>
              <a:t>Accessibility options</a:t>
            </a:r>
          </a:p>
        </p:txBody>
      </p:sp>
      <p:sp>
        <p:nvSpPr>
          <p:cNvPr id="3" name="Content Placeholder 2">
            <a:extLst>
              <a:ext uri="{FF2B5EF4-FFF2-40B4-BE49-F238E27FC236}">
                <a16:creationId xmlns:a16="http://schemas.microsoft.com/office/drawing/2014/main" id="{38C9AAFD-45D4-D746-D056-8C0C94F22D55}"/>
              </a:ext>
            </a:extLst>
          </p:cNvPr>
          <p:cNvSpPr>
            <a:spLocks noGrp="1"/>
          </p:cNvSpPr>
          <p:nvPr>
            <p:ph idx="1"/>
          </p:nvPr>
        </p:nvSpPr>
        <p:spPr>
          <a:xfrm>
            <a:off x="516834" y="1271245"/>
            <a:ext cx="11156053" cy="1017646"/>
          </a:xfrm>
        </p:spPr>
        <p:txBody>
          <a:bodyPr/>
          <a:lstStyle/>
          <a:p>
            <a:pPr>
              <a:spcAft>
                <a:spcPts val="500"/>
              </a:spcAft>
            </a:pPr>
            <a:r>
              <a:rPr lang="en-GB" sz="1800" noProof="0" dirty="0">
                <a:latin typeface="Arial" panose="020B0604020202020204" pitchFamily="34" charset="0"/>
                <a:cs typeface="Arial" panose="020B0604020202020204" pitchFamily="34" charset="0"/>
              </a:rPr>
              <a:t>As per previous iterations of the Maternity Survey, there are a variety of accessibility features available for the online survey and paper questionnaire to ensure all service users can complete the survey in line with their individual needs. </a:t>
            </a:r>
          </a:p>
          <a:p>
            <a:endParaRPr lang="en-GB" noProof="0" dirty="0"/>
          </a:p>
        </p:txBody>
      </p:sp>
      <p:grpSp>
        <p:nvGrpSpPr>
          <p:cNvPr id="138" name="Google Shape;932;p32">
            <a:extLst>
              <a:ext uri="{FF2B5EF4-FFF2-40B4-BE49-F238E27FC236}">
                <a16:creationId xmlns:a16="http://schemas.microsoft.com/office/drawing/2014/main" id="{223CBA94-D910-1B5C-16C1-85EA74212275}"/>
              </a:ext>
            </a:extLst>
          </p:cNvPr>
          <p:cNvGrpSpPr/>
          <p:nvPr/>
        </p:nvGrpSpPr>
        <p:grpSpPr>
          <a:xfrm>
            <a:off x="516834" y="2509901"/>
            <a:ext cx="2983914" cy="954670"/>
            <a:chOff x="985350" y="1239125"/>
            <a:chExt cx="2196854" cy="716003"/>
          </a:xfrm>
        </p:grpSpPr>
        <p:sp>
          <p:nvSpPr>
            <p:cNvPr id="140" name="Google Shape;934;p32">
              <a:extLst>
                <a:ext uri="{FF2B5EF4-FFF2-40B4-BE49-F238E27FC236}">
                  <a16:creationId xmlns:a16="http://schemas.microsoft.com/office/drawing/2014/main" id="{9796A38D-FE03-6DB9-38A9-E93BD7D78F48}"/>
                </a:ext>
              </a:extLst>
            </p:cNvPr>
            <p:cNvSpPr/>
            <p:nvPr/>
          </p:nvSpPr>
          <p:spPr>
            <a:xfrm>
              <a:off x="985350" y="1239125"/>
              <a:ext cx="1361100" cy="716003"/>
            </a:xfrm>
            <a:prstGeom prst="roundRect">
              <a:avLst>
                <a:gd name="adj" fmla="val 50000"/>
              </a:avLst>
            </a:prstGeom>
            <a:solidFill>
              <a:schemeClr val="tx2"/>
            </a:solidFill>
            <a:ln>
              <a:noFill/>
            </a:ln>
          </p:spPr>
          <p:txBody>
            <a:bodyPr spcFirstLastPara="1" wrap="square" lIns="121900" tIns="121900" rIns="121900" bIns="121900" anchor="ctr" anchorCtr="0">
              <a:noAutofit/>
            </a:bodyPr>
            <a:lstStyle/>
            <a:p>
              <a:pPr algn="ctr">
                <a:buClr>
                  <a:srgbClr val="000000"/>
                </a:buClr>
                <a:buSzPts val="1100"/>
              </a:pPr>
              <a:r>
                <a:rPr lang="en-GB" sz="2267" noProof="0" dirty="0">
                  <a:solidFill>
                    <a:srgbClr val="FFFFFF"/>
                  </a:solidFill>
                  <a:latin typeface="+mj-lt"/>
                  <a:ea typeface="Tahoma" panose="020B0604030504040204" pitchFamily="34" charset="0"/>
                  <a:cs typeface="Tahoma" panose="020B0604030504040204" pitchFamily="34" charset="0"/>
                  <a:sym typeface="Fira Sans Extra Condensed Medium"/>
                </a:rPr>
                <a:t>Via online survey</a:t>
              </a:r>
              <a:endParaRPr lang="en-GB" sz="2400" noProof="0" dirty="0">
                <a:solidFill>
                  <a:srgbClr val="000000"/>
                </a:solidFill>
                <a:latin typeface="+mj-lt"/>
                <a:ea typeface="Tahoma" panose="020B0604030504040204" pitchFamily="34" charset="0"/>
                <a:cs typeface="Tahoma" panose="020B0604030504040204" pitchFamily="34" charset="0"/>
              </a:endParaRPr>
            </a:p>
          </p:txBody>
        </p:sp>
        <p:cxnSp>
          <p:nvCxnSpPr>
            <p:cNvPr id="142" name="Google Shape;936;p32">
              <a:extLst>
                <a:ext uri="{FF2B5EF4-FFF2-40B4-BE49-F238E27FC236}">
                  <a16:creationId xmlns:a16="http://schemas.microsoft.com/office/drawing/2014/main" id="{558FBEA7-7329-CDD8-667A-3FB9130F8DA9}"/>
                </a:ext>
              </a:extLst>
            </p:cNvPr>
            <p:cNvCxnSpPr>
              <a:cxnSpLocks/>
              <a:stCxn id="140" idx="3"/>
            </p:cNvCxnSpPr>
            <p:nvPr/>
          </p:nvCxnSpPr>
          <p:spPr>
            <a:xfrm flipV="1">
              <a:off x="2346450" y="1592066"/>
              <a:ext cx="835754" cy="5060"/>
            </a:xfrm>
            <a:prstGeom prst="straightConnector1">
              <a:avLst/>
            </a:prstGeom>
            <a:noFill/>
            <a:ln w="9525" cap="flat" cmpd="sng">
              <a:solidFill>
                <a:srgbClr val="000000"/>
              </a:solidFill>
              <a:prstDash val="solid"/>
              <a:round/>
              <a:headEnd type="none" w="med" len="med"/>
              <a:tailEnd type="oval" w="med" len="med"/>
            </a:ln>
          </p:spPr>
        </p:cxnSp>
      </p:grpSp>
      <p:grpSp>
        <p:nvGrpSpPr>
          <p:cNvPr id="143" name="Google Shape;937;p32">
            <a:extLst>
              <a:ext uri="{FF2B5EF4-FFF2-40B4-BE49-F238E27FC236}">
                <a16:creationId xmlns:a16="http://schemas.microsoft.com/office/drawing/2014/main" id="{9AD68CAA-C916-B2B8-F785-C7D4CFEED1F8}"/>
              </a:ext>
            </a:extLst>
          </p:cNvPr>
          <p:cNvGrpSpPr/>
          <p:nvPr/>
        </p:nvGrpSpPr>
        <p:grpSpPr>
          <a:xfrm>
            <a:off x="516834" y="4684950"/>
            <a:ext cx="5260325" cy="1899874"/>
            <a:chOff x="990110" y="1439847"/>
            <a:chExt cx="3872822" cy="1424906"/>
          </a:xfrm>
        </p:grpSpPr>
        <p:sp>
          <p:nvSpPr>
            <p:cNvPr id="145" name="Google Shape;939;p32">
              <a:extLst>
                <a:ext uri="{FF2B5EF4-FFF2-40B4-BE49-F238E27FC236}">
                  <a16:creationId xmlns:a16="http://schemas.microsoft.com/office/drawing/2014/main" id="{E09B12E4-9757-236F-C23D-FA751CF4003F}"/>
                </a:ext>
              </a:extLst>
            </p:cNvPr>
            <p:cNvSpPr/>
            <p:nvPr/>
          </p:nvSpPr>
          <p:spPr>
            <a:xfrm>
              <a:off x="2769087" y="1439847"/>
              <a:ext cx="2093845" cy="1424906"/>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Large-print questionnaires</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Easy Read</a:t>
              </a:r>
            </a:p>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Braille</a:t>
              </a:r>
              <a:endParaRPr lang="en-GB" sz="1600" noProof="0" dirty="0"/>
            </a:p>
          </p:txBody>
        </p:sp>
        <p:sp>
          <p:nvSpPr>
            <p:cNvPr id="146" name="Google Shape;940;p32">
              <a:extLst>
                <a:ext uri="{FF2B5EF4-FFF2-40B4-BE49-F238E27FC236}">
                  <a16:creationId xmlns:a16="http://schemas.microsoft.com/office/drawing/2014/main" id="{2E89A9E1-4371-79CC-E6DD-C3B5D0663584}"/>
                </a:ext>
              </a:extLst>
            </p:cNvPr>
            <p:cNvSpPr/>
            <p:nvPr/>
          </p:nvSpPr>
          <p:spPr>
            <a:xfrm>
              <a:off x="990110" y="1628541"/>
              <a:ext cx="1539057" cy="1047518"/>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a:buClr>
                  <a:srgbClr val="000000"/>
                </a:buClr>
                <a:buSzPts val="1100"/>
              </a:pPr>
              <a:r>
                <a:rPr lang="en-GB" sz="2267" noProof="0" dirty="0">
                  <a:solidFill>
                    <a:srgbClr val="FFFFFF"/>
                  </a:solidFill>
                  <a:latin typeface="+mj-lt"/>
                  <a:ea typeface="Tahoma" panose="020B0604030504040204" pitchFamily="34" charset="0"/>
                  <a:cs typeface="Tahoma" panose="020B0604030504040204" pitchFamily="34" charset="0"/>
                  <a:sym typeface="Fira Sans Extra Condensed Medium"/>
                </a:rPr>
                <a:t>Via contractors on request</a:t>
              </a:r>
              <a:endParaRPr lang="en-GB" sz="2400" noProof="0" dirty="0">
                <a:solidFill>
                  <a:srgbClr val="000000"/>
                </a:solidFill>
                <a:latin typeface="+mj-lt"/>
                <a:ea typeface="Tahoma" panose="020B0604030504040204" pitchFamily="34" charset="0"/>
                <a:cs typeface="Tahoma" panose="020B0604030504040204" pitchFamily="34" charset="0"/>
              </a:endParaRPr>
            </a:p>
          </p:txBody>
        </p:sp>
        <p:cxnSp>
          <p:nvCxnSpPr>
            <p:cNvPr id="147" name="Google Shape;941;p32">
              <a:extLst>
                <a:ext uri="{FF2B5EF4-FFF2-40B4-BE49-F238E27FC236}">
                  <a16:creationId xmlns:a16="http://schemas.microsoft.com/office/drawing/2014/main" id="{9DB86694-1B3E-0CFC-1C18-68E17D296BFC}"/>
                </a:ext>
              </a:extLst>
            </p:cNvPr>
            <p:cNvCxnSpPr>
              <a:cxnSpLocks/>
              <a:stCxn id="146" idx="3"/>
              <a:endCxn id="145" idx="1"/>
            </p:cNvCxnSpPr>
            <p:nvPr/>
          </p:nvCxnSpPr>
          <p:spPr>
            <a:xfrm>
              <a:off x="2529167" y="2152300"/>
              <a:ext cx="239920" cy="0"/>
            </a:xfrm>
            <a:prstGeom prst="straightConnector1">
              <a:avLst/>
            </a:prstGeom>
            <a:noFill/>
            <a:ln w="9525" cap="flat" cmpd="sng">
              <a:solidFill>
                <a:srgbClr val="000000"/>
              </a:solidFill>
              <a:prstDash val="solid"/>
              <a:round/>
              <a:headEnd type="none" w="med" len="med"/>
              <a:tailEnd type="oval" w="med" len="med"/>
            </a:ln>
          </p:spPr>
        </p:cxnSp>
      </p:grpSp>
      <p:grpSp>
        <p:nvGrpSpPr>
          <p:cNvPr id="177" name="Group 176">
            <a:extLst>
              <a:ext uri="{FF2B5EF4-FFF2-40B4-BE49-F238E27FC236}">
                <a16:creationId xmlns:a16="http://schemas.microsoft.com/office/drawing/2014/main" id="{0E8BA315-1AEE-1735-CB43-DF7EC5DAC86E}"/>
              </a:ext>
            </a:extLst>
          </p:cNvPr>
          <p:cNvGrpSpPr/>
          <p:nvPr/>
        </p:nvGrpSpPr>
        <p:grpSpPr>
          <a:xfrm>
            <a:off x="3680267" y="2292505"/>
            <a:ext cx="8372440" cy="2306951"/>
            <a:chOff x="867504" y="2509515"/>
            <a:chExt cx="8462881" cy="2306951"/>
          </a:xfrm>
        </p:grpSpPr>
        <p:grpSp>
          <p:nvGrpSpPr>
            <p:cNvPr id="178" name="Group 177">
              <a:extLst>
                <a:ext uri="{FF2B5EF4-FFF2-40B4-BE49-F238E27FC236}">
                  <a16:creationId xmlns:a16="http://schemas.microsoft.com/office/drawing/2014/main" id="{40C2A0F1-91AF-0884-F4D5-7B4DB7FAD637}"/>
                </a:ext>
              </a:extLst>
            </p:cNvPr>
            <p:cNvGrpSpPr/>
            <p:nvPr/>
          </p:nvGrpSpPr>
          <p:grpSpPr>
            <a:xfrm>
              <a:off x="867504" y="2509515"/>
              <a:ext cx="1287299" cy="2029952"/>
              <a:chOff x="867504" y="2329732"/>
              <a:chExt cx="1287299" cy="2029952"/>
            </a:xfrm>
          </p:grpSpPr>
          <p:sp>
            <p:nvSpPr>
              <p:cNvPr id="195" name="TextBox 194">
                <a:extLst>
                  <a:ext uri="{FF2B5EF4-FFF2-40B4-BE49-F238E27FC236}">
                    <a16:creationId xmlns:a16="http://schemas.microsoft.com/office/drawing/2014/main" id="{228AFD16-6362-2D27-7887-7133B4EB33AB}"/>
                  </a:ext>
                </a:extLst>
              </p:cNvPr>
              <p:cNvSpPr txBox="1"/>
              <p:nvPr/>
            </p:nvSpPr>
            <p:spPr>
              <a:xfrm>
                <a:off x="867504" y="3713353"/>
                <a:ext cx="1280090" cy="646331"/>
              </a:xfrm>
              <a:prstGeom prst="rect">
                <a:avLst/>
              </a:prstGeom>
              <a:noFill/>
            </p:spPr>
            <p:txBody>
              <a:bodyPr wrap="square" rtlCol="0">
                <a:spAutoFit/>
              </a:bodyPr>
              <a:lstStyle/>
              <a:p>
                <a:pPr algn="ctr">
                  <a:spcAft>
                    <a:spcPts val="500"/>
                  </a:spcAft>
                </a:pPr>
                <a:r>
                  <a:rPr lang="en-GB" noProof="0" dirty="0">
                    <a:latin typeface="Arial" panose="020B0604020202020204" pitchFamily="34" charset="0"/>
                    <a:cs typeface="Arial" panose="020B0604020202020204" pitchFamily="34" charset="0"/>
                  </a:rPr>
                  <a:t>Change font size</a:t>
                </a:r>
              </a:p>
            </p:txBody>
          </p:sp>
          <p:grpSp>
            <p:nvGrpSpPr>
              <p:cNvPr id="196" name="Group 195">
                <a:extLst>
                  <a:ext uri="{FF2B5EF4-FFF2-40B4-BE49-F238E27FC236}">
                    <a16:creationId xmlns:a16="http://schemas.microsoft.com/office/drawing/2014/main" id="{9D027CFE-E71D-A1BC-71D3-10FF22C68162}"/>
                  </a:ext>
                </a:extLst>
              </p:cNvPr>
              <p:cNvGrpSpPr/>
              <p:nvPr/>
            </p:nvGrpSpPr>
            <p:grpSpPr>
              <a:xfrm>
                <a:off x="867504" y="2329732"/>
                <a:ext cx="1287299" cy="1280090"/>
                <a:chOff x="867504" y="2329732"/>
                <a:chExt cx="1287299" cy="1280090"/>
              </a:xfrm>
            </p:grpSpPr>
            <p:sp>
              <p:nvSpPr>
                <p:cNvPr id="197" name="Rectangle 196">
                  <a:extLst>
                    <a:ext uri="{FF2B5EF4-FFF2-40B4-BE49-F238E27FC236}">
                      <a16:creationId xmlns:a16="http://schemas.microsoft.com/office/drawing/2014/main" id="{B8AC31C6-F6FF-3B80-735F-2131EAD8B214}"/>
                    </a:ext>
                  </a:extLst>
                </p:cNvPr>
                <p:cNvSpPr/>
                <p:nvPr/>
              </p:nvSpPr>
              <p:spPr>
                <a:xfrm>
                  <a:off x="874713" y="2329732"/>
                  <a:ext cx="1280090" cy="12800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8" name="TextBox 197">
                  <a:extLst>
                    <a:ext uri="{FF2B5EF4-FFF2-40B4-BE49-F238E27FC236}">
                      <a16:creationId xmlns:a16="http://schemas.microsoft.com/office/drawing/2014/main" id="{507BBC34-2F0F-51E1-4096-AB5A59B8ADFB}"/>
                    </a:ext>
                  </a:extLst>
                </p:cNvPr>
                <p:cNvSpPr txBox="1"/>
                <p:nvPr/>
              </p:nvSpPr>
              <p:spPr>
                <a:xfrm>
                  <a:off x="867504" y="2554278"/>
                  <a:ext cx="1280090" cy="830997"/>
                </a:xfrm>
                <a:prstGeom prst="rect">
                  <a:avLst/>
                </a:prstGeom>
                <a:noFill/>
              </p:spPr>
              <p:txBody>
                <a:bodyPr wrap="square" rtlCol="0">
                  <a:spAutoFit/>
                </a:bodyPr>
                <a:lstStyle/>
                <a:p>
                  <a:pPr algn="ctr">
                    <a:spcAft>
                      <a:spcPts val="500"/>
                    </a:spcAft>
                  </a:pPr>
                  <a:r>
                    <a:rPr lang="en-GB" sz="4800" noProof="0" dirty="0">
                      <a:latin typeface="Arial" panose="020B0604020202020204" pitchFamily="34" charset="0"/>
                      <a:cs typeface="Arial" panose="020B0604020202020204" pitchFamily="34" charset="0"/>
                    </a:rPr>
                    <a:t>A  </a:t>
                  </a:r>
                  <a:r>
                    <a:rPr lang="en-GB" sz="3600" noProof="0" dirty="0">
                      <a:latin typeface="Arial" panose="020B0604020202020204" pitchFamily="34" charset="0"/>
                      <a:cs typeface="Arial" panose="020B0604020202020204" pitchFamily="34" charset="0"/>
                    </a:rPr>
                    <a:t>A</a:t>
                  </a:r>
                  <a:endParaRPr lang="en-GB" sz="1400" noProof="0" dirty="0">
                    <a:latin typeface="Arial" panose="020B0604020202020204" pitchFamily="34" charset="0"/>
                    <a:cs typeface="Arial" panose="020B0604020202020204" pitchFamily="34" charset="0"/>
                  </a:endParaRPr>
                </a:p>
              </p:txBody>
            </p:sp>
            <p:cxnSp>
              <p:nvCxnSpPr>
                <p:cNvPr id="199" name="Straight Connector 198">
                  <a:extLst>
                    <a:ext uri="{FF2B5EF4-FFF2-40B4-BE49-F238E27FC236}">
                      <a16:creationId xmlns:a16="http://schemas.microsoft.com/office/drawing/2014/main" id="{1E4E861A-A972-8AC3-8DEA-D7B485F40A92}"/>
                    </a:ext>
                  </a:extLst>
                </p:cNvPr>
                <p:cNvCxnSpPr>
                  <a:cxnSpLocks/>
                </p:cNvCxnSpPr>
                <p:nvPr/>
              </p:nvCxnSpPr>
              <p:spPr>
                <a:xfrm>
                  <a:off x="1514758" y="2554278"/>
                  <a:ext cx="0" cy="830997"/>
                </a:xfrm>
                <a:prstGeom prst="line">
                  <a:avLst/>
                </a:prstGeom>
                <a:ln w="38100"/>
              </p:spPr>
              <p:style>
                <a:lnRef idx="2">
                  <a:schemeClr val="dk1"/>
                </a:lnRef>
                <a:fillRef idx="0">
                  <a:schemeClr val="dk1"/>
                </a:fillRef>
                <a:effectRef idx="1">
                  <a:schemeClr val="dk1"/>
                </a:effectRef>
                <a:fontRef idx="minor">
                  <a:schemeClr val="tx1"/>
                </a:fontRef>
              </p:style>
            </p:cxnSp>
          </p:grpSp>
        </p:grpSp>
        <p:grpSp>
          <p:nvGrpSpPr>
            <p:cNvPr id="179" name="Group 178">
              <a:extLst>
                <a:ext uri="{FF2B5EF4-FFF2-40B4-BE49-F238E27FC236}">
                  <a16:creationId xmlns:a16="http://schemas.microsoft.com/office/drawing/2014/main" id="{23DB158A-69C2-A2A7-C460-78C2A174AA81}"/>
                </a:ext>
              </a:extLst>
            </p:cNvPr>
            <p:cNvGrpSpPr/>
            <p:nvPr/>
          </p:nvGrpSpPr>
          <p:grpSpPr>
            <a:xfrm>
              <a:off x="2915442" y="2530386"/>
              <a:ext cx="1719858" cy="2286080"/>
              <a:chOff x="2915442" y="2350603"/>
              <a:chExt cx="1719858" cy="2286080"/>
            </a:xfrm>
          </p:grpSpPr>
          <p:sp>
            <p:nvSpPr>
              <p:cNvPr id="192" name="Rectangle 191">
                <a:extLst>
                  <a:ext uri="{FF2B5EF4-FFF2-40B4-BE49-F238E27FC236}">
                    <a16:creationId xmlns:a16="http://schemas.microsoft.com/office/drawing/2014/main" id="{42B4447C-0080-2B18-91C1-92C42A0194C9}"/>
                  </a:ext>
                </a:extLst>
              </p:cNvPr>
              <p:cNvSpPr/>
              <p:nvPr/>
            </p:nvSpPr>
            <p:spPr>
              <a:xfrm>
                <a:off x="3136196" y="2350603"/>
                <a:ext cx="1280090" cy="12800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3" name="TextBox 192">
                <a:extLst>
                  <a:ext uri="{FF2B5EF4-FFF2-40B4-BE49-F238E27FC236}">
                    <a16:creationId xmlns:a16="http://schemas.microsoft.com/office/drawing/2014/main" id="{2951FAB8-A1E7-25F3-C030-9F143E824319}"/>
                  </a:ext>
                </a:extLst>
              </p:cNvPr>
              <p:cNvSpPr txBox="1"/>
              <p:nvPr/>
            </p:nvSpPr>
            <p:spPr>
              <a:xfrm>
                <a:off x="2915442" y="3713353"/>
                <a:ext cx="1719858" cy="923330"/>
              </a:xfrm>
              <a:prstGeom prst="rect">
                <a:avLst/>
              </a:prstGeom>
              <a:noFill/>
            </p:spPr>
            <p:txBody>
              <a:bodyPr wrap="square" rtlCol="0">
                <a:spAutoFit/>
              </a:bodyPr>
              <a:lstStyle/>
              <a:p>
                <a:pPr algn="ctr">
                  <a:spcAft>
                    <a:spcPts val="500"/>
                  </a:spcAft>
                </a:pPr>
                <a:r>
                  <a:rPr lang="en-GB" noProof="0" dirty="0">
                    <a:latin typeface="Arial" panose="020B0604020202020204" pitchFamily="34" charset="0"/>
                    <a:cs typeface="Arial" panose="020B0604020202020204" pitchFamily="34" charset="0"/>
                  </a:rPr>
                  <a:t>Change background colour</a:t>
                </a:r>
              </a:p>
            </p:txBody>
          </p:sp>
          <p:pic>
            <p:nvPicPr>
              <p:cNvPr id="194" name="Graphic 193" descr="Palette with solid fill">
                <a:extLst>
                  <a:ext uri="{FF2B5EF4-FFF2-40B4-BE49-F238E27FC236}">
                    <a16:creationId xmlns:a16="http://schemas.microsoft.com/office/drawing/2014/main" id="{3D78D1DF-7690-3F94-0C5F-90AE68F65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0487" y="2554278"/>
                <a:ext cx="914400" cy="914400"/>
              </a:xfrm>
              <a:prstGeom prst="rect">
                <a:avLst/>
              </a:prstGeom>
            </p:spPr>
          </p:pic>
        </p:grpSp>
        <p:grpSp>
          <p:nvGrpSpPr>
            <p:cNvPr id="180" name="Group 179">
              <a:extLst>
                <a:ext uri="{FF2B5EF4-FFF2-40B4-BE49-F238E27FC236}">
                  <a16:creationId xmlns:a16="http://schemas.microsoft.com/office/drawing/2014/main" id="{DECEEDD9-A6F4-8E58-B103-12FEF8DA2FF6}"/>
                </a:ext>
              </a:extLst>
            </p:cNvPr>
            <p:cNvGrpSpPr/>
            <p:nvPr/>
          </p:nvGrpSpPr>
          <p:grpSpPr>
            <a:xfrm>
              <a:off x="5178665" y="2537344"/>
              <a:ext cx="1719858" cy="2002123"/>
              <a:chOff x="5171456" y="2357561"/>
              <a:chExt cx="1719858" cy="2002123"/>
            </a:xfrm>
          </p:grpSpPr>
          <p:sp>
            <p:nvSpPr>
              <p:cNvPr id="189" name="Rectangle 188">
                <a:extLst>
                  <a:ext uri="{FF2B5EF4-FFF2-40B4-BE49-F238E27FC236}">
                    <a16:creationId xmlns:a16="http://schemas.microsoft.com/office/drawing/2014/main" id="{B444F85E-3479-B193-0E5B-88637543FB77}"/>
                  </a:ext>
                </a:extLst>
              </p:cNvPr>
              <p:cNvSpPr/>
              <p:nvPr/>
            </p:nvSpPr>
            <p:spPr>
              <a:xfrm>
                <a:off x="5397679" y="2357561"/>
                <a:ext cx="1280090" cy="128009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0" name="TextBox 189">
                <a:extLst>
                  <a:ext uri="{FF2B5EF4-FFF2-40B4-BE49-F238E27FC236}">
                    <a16:creationId xmlns:a16="http://schemas.microsoft.com/office/drawing/2014/main" id="{A8D3FD10-7A75-6703-7438-335EBA13C809}"/>
                  </a:ext>
                </a:extLst>
              </p:cNvPr>
              <p:cNvSpPr txBox="1"/>
              <p:nvPr/>
            </p:nvSpPr>
            <p:spPr>
              <a:xfrm>
                <a:off x="5171456" y="3713353"/>
                <a:ext cx="1719858" cy="646331"/>
              </a:xfrm>
              <a:prstGeom prst="rect">
                <a:avLst/>
              </a:prstGeom>
              <a:noFill/>
            </p:spPr>
            <p:txBody>
              <a:bodyPr wrap="square" rtlCol="0">
                <a:spAutoFit/>
              </a:bodyPr>
              <a:lstStyle/>
              <a:p>
                <a:pPr algn="ctr">
                  <a:spcAft>
                    <a:spcPts val="500"/>
                  </a:spcAft>
                </a:pPr>
                <a:r>
                  <a:rPr lang="en-GB" noProof="0" dirty="0">
                    <a:latin typeface="Arial" panose="020B0604020202020204" pitchFamily="34" charset="0"/>
                    <a:cs typeface="Arial" panose="020B0604020202020204" pitchFamily="34" charset="0"/>
                  </a:rPr>
                  <a:t>Screen reader compatible</a:t>
                </a:r>
              </a:p>
            </p:txBody>
          </p:sp>
          <p:pic>
            <p:nvPicPr>
              <p:cNvPr id="191" name="Graphic 190" descr="Monitor with solid fill">
                <a:extLst>
                  <a:ext uri="{FF2B5EF4-FFF2-40B4-BE49-F238E27FC236}">
                    <a16:creationId xmlns:a16="http://schemas.microsoft.com/office/drawing/2014/main" id="{F623C5CB-185F-2EED-82FA-D4A510286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0524" y="2554278"/>
                <a:ext cx="914400" cy="914400"/>
              </a:xfrm>
              <a:prstGeom prst="rect">
                <a:avLst/>
              </a:prstGeom>
            </p:spPr>
          </p:pic>
        </p:grpSp>
        <p:grpSp>
          <p:nvGrpSpPr>
            <p:cNvPr id="182" name="Group 181">
              <a:extLst>
                <a:ext uri="{FF2B5EF4-FFF2-40B4-BE49-F238E27FC236}">
                  <a16:creationId xmlns:a16="http://schemas.microsoft.com/office/drawing/2014/main" id="{A882156A-327E-4469-4C97-B72B5FED71C4}"/>
                </a:ext>
              </a:extLst>
            </p:cNvPr>
            <p:cNvGrpSpPr/>
            <p:nvPr/>
          </p:nvGrpSpPr>
          <p:grpSpPr>
            <a:xfrm>
              <a:off x="7282447" y="2523429"/>
              <a:ext cx="2047938" cy="2293037"/>
              <a:chOff x="7275238" y="2343646"/>
              <a:chExt cx="2047938" cy="2293037"/>
            </a:xfrm>
          </p:grpSpPr>
          <p:sp>
            <p:nvSpPr>
              <p:cNvPr id="183" name="Rectangle 182">
                <a:extLst>
                  <a:ext uri="{FF2B5EF4-FFF2-40B4-BE49-F238E27FC236}">
                    <a16:creationId xmlns:a16="http://schemas.microsoft.com/office/drawing/2014/main" id="{7A4F2C95-AD7C-67AF-BF78-2F3880DF7658}"/>
                  </a:ext>
                </a:extLst>
              </p:cNvPr>
              <p:cNvSpPr/>
              <p:nvPr/>
            </p:nvSpPr>
            <p:spPr>
              <a:xfrm>
                <a:off x="7659162" y="2343646"/>
                <a:ext cx="1280090" cy="12800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4" name="TextBox 183">
                <a:extLst>
                  <a:ext uri="{FF2B5EF4-FFF2-40B4-BE49-F238E27FC236}">
                    <a16:creationId xmlns:a16="http://schemas.microsoft.com/office/drawing/2014/main" id="{FE729909-D549-F30A-7A8A-3199666F2103}"/>
                  </a:ext>
                </a:extLst>
              </p:cNvPr>
              <p:cNvSpPr txBox="1"/>
              <p:nvPr/>
            </p:nvSpPr>
            <p:spPr>
              <a:xfrm>
                <a:off x="7275238" y="3713353"/>
                <a:ext cx="2047938" cy="923330"/>
              </a:xfrm>
              <a:prstGeom prst="rect">
                <a:avLst/>
              </a:prstGeom>
              <a:noFill/>
            </p:spPr>
            <p:txBody>
              <a:bodyPr wrap="square" rtlCol="0">
                <a:spAutoFit/>
              </a:bodyPr>
              <a:lstStyle/>
              <a:p>
                <a:pPr algn="ctr">
                  <a:spcAft>
                    <a:spcPts val="500"/>
                  </a:spcAft>
                </a:pPr>
                <a:r>
                  <a:rPr lang="en-GB" noProof="0" dirty="0">
                    <a:latin typeface="Arial" panose="020B0604020202020204" pitchFamily="34" charset="0"/>
                    <a:cs typeface="Arial" panose="020B0604020202020204" pitchFamily="34" charset="0"/>
                  </a:rPr>
                  <a:t>Multiple language options – possible updates for 2026</a:t>
                </a:r>
              </a:p>
            </p:txBody>
          </p:sp>
          <p:pic>
            <p:nvPicPr>
              <p:cNvPr id="185" name="Graphic 184" descr="Chat with solid fill">
                <a:extLst>
                  <a:ext uri="{FF2B5EF4-FFF2-40B4-BE49-F238E27FC236}">
                    <a16:creationId xmlns:a16="http://schemas.microsoft.com/office/drawing/2014/main" id="{DB071360-D3FF-2B6E-6AE0-6E6468DC59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2007" y="2564139"/>
                <a:ext cx="914400" cy="914400"/>
              </a:xfrm>
              <a:prstGeom prst="rect">
                <a:avLst/>
              </a:prstGeom>
            </p:spPr>
          </p:pic>
        </p:grpSp>
      </p:grpSp>
      <p:sp>
        <p:nvSpPr>
          <p:cNvPr id="202" name="Google Shape;939;p32">
            <a:extLst>
              <a:ext uri="{FF2B5EF4-FFF2-40B4-BE49-F238E27FC236}">
                <a16:creationId xmlns:a16="http://schemas.microsoft.com/office/drawing/2014/main" id="{161838F5-0FBD-D1EA-4BE8-F3E016BADC05}"/>
              </a:ext>
            </a:extLst>
          </p:cNvPr>
          <p:cNvSpPr/>
          <p:nvPr/>
        </p:nvSpPr>
        <p:spPr>
          <a:xfrm>
            <a:off x="5924714" y="4653502"/>
            <a:ext cx="4909190" cy="1899874"/>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algn="ctr" defTabSz="914400" rtl="0" eaLnBrk="1" fontAlgn="auto" latinLnBrk="0" hangingPunct="1">
              <a:lnSpc>
                <a:spcPct val="114000"/>
              </a:lnSpc>
              <a:spcBef>
                <a:spcPts val="800"/>
              </a:spcBef>
              <a:spcAft>
                <a:spcPts val="0"/>
              </a:spcAft>
              <a:buClr>
                <a:srgbClr val="007B4E"/>
              </a:buClr>
              <a:buSzPct val="85000"/>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Language line: option to contact a telephone-assisted helpline to request help to complete the survey. Help is available in approximately 22 languages.</a:t>
            </a:r>
          </a:p>
        </p:txBody>
      </p:sp>
      <p:cxnSp>
        <p:nvCxnSpPr>
          <p:cNvPr id="204" name="Google Shape;941;p32">
            <a:extLst>
              <a:ext uri="{FF2B5EF4-FFF2-40B4-BE49-F238E27FC236}">
                <a16:creationId xmlns:a16="http://schemas.microsoft.com/office/drawing/2014/main" id="{E25863E9-BD68-8BE4-C771-7C5A1B8F75B9}"/>
              </a:ext>
              <a:ext uri="{C183D7F6-B498-43B3-948B-1728B52AA6E4}">
                <adec:decorative xmlns:adec="http://schemas.microsoft.com/office/drawing/2017/decorative" val="1"/>
              </a:ext>
            </a:extLst>
          </p:cNvPr>
          <p:cNvCxnSpPr>
            <a:cxnSpLocks/>
          </p:cNvCxnSpPr>
          <p:nvPr/>
        </p:nvCxnSpPr>
        <p:spPr>
          <a:xfrm>
            <a:off x="5761374" y="5658829"/>
            <a:ext cx="180000" cy="0"/>
          </a:xfrm>
          <a:prstGeom prst="straightConnector1">
            <a:avLst/>
          </a:prstGeom>
          <a:noFill/>
          <a:ln w="9525" cap="flat" cmpd="sng">
            <a:solidFill>
              <a:srgbClr val="000000"/>
            </a:solidFill>
            <a:prstDash val="solid"/>
            <a:round/>
            <a:headEnd type="none" w="med" len="med"/>
            <a:tailEnd type="oval" w="med" len="med"/>
          </a:ln>
        </p:spPr>
      </p:cxnSp>
    </p:spTree>
    <p:extLst>
      <p:ext uri="{BB962C8B-B14F-4D97-AF65-F5344CB8AC3E}">
        <p14:creationId xmlns:p14="http://schemas.microsoft.com/office/powerpoint/2010/main" val="25716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501C-6D2B-B5E2-6B8D-54CBA3E98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E580E-0005-F566-2CD7-86685AB5864A}"/>
              </a:ext>
            </a:extLst>
          </p:cNvPr>
          <p:cNvSpPr>
            <a:spLocks noGrp="1"/>
          </p:cNvSpPr>
          <p:nvPr>
            <p:ph type="title"/>
          </p:nvPr>
        </p:nvSpPr>
        <p:spPr/>
        <p:txBody>
          <a:bodyPr/>
          <a:lstStyle/>
          <a:p>
            <a:r>
              <a:rPr lang="en-GB" noProof="0" dirty="0"/>
              <a:t>Data Protection and Section 251 Requirements</a:t>
            </a:r>
          </a:p>
        </p:txBody>
      </p:sp>
    </p:spTree>
    <p:extLst>
      <p:ext uri="{BB962C8B-B14F-4D97-AF65-F5344CB8AC3E}">
        <p14:creationId xmlns:p14="http://schemas.microsoft.com/office/powerpoint/2010/main" val="3499179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E092-D25C-E048-687C-9465931723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EE20F1-EED8-79E4-4D3B-2BD75BBD70AE}"/>
              </a:ext>
            </a:extLst>
          </p:cNvPr>
          <p:cNvSpPr>
            <a:spLocks noGrp="1"/>
          </p:cNvSpPr>
          <p:nvPr>
            <p:ph type="title"/>
          </p:nvPr>
        </p:nvSpPr>
        <p:spPr/>
        <p:txBody>
          <a:bodyPr/>
          <a:lstStyle/>
          <a:p>
            <a:r>
              <a:rPr lang="en-GB" noProof="0" dirty="0"/>
              <a:t>General Data Protection Regulation (GDPR) &amp; National Data Opt-Out Programme</a:t>
            </a:r>
          </a:p>
        </p:txBody>
      </p:sp>
      <p:sp>
        <p:nvSpPr>
          <p:cNvPr id="4" name="TextBox 3">
            <a:extLst>
              <a:ext uri="{FF2B5EF4-FFF2-40B4-BE49-F238E27FC236}">
                <a16:creationId xmlns:a16="http://schemas.microsoft.com/office/drawing/2014/main" id="{DC25737D-E0C0-B0AF-2FBA-851172C022FD}"/>
              </a:ext>
            </a:extLst>
          </p:cNvPr>
          <p:cNvSpPr txBox="1"/>
          <p:nvPr/>
        </p:nvSpPr>
        <p:spPr>
          <a:xfrm>
            <a:off x="517525" y="2482746"/>
            <a:ext cx="5333635" cy="1107996"/>
          </a:xfrm>
          <a:prstGeom prst="rect">
            <a:avLst/>
          </a:prstGeom>
          <a:noFill/>
        </p:spPr>
        <p:txBody>
          <a:bodyPr wrap="square" rtlCol="0">
            <a:spAutoFit/>
          </a:bodyPr>
          <a:lstStyle/>
          <a:p>
            <a:pPr marL="0" lvl="1" indent="0">
              <a:buSzPct val="140000"/>
              <a:buNone/>
            </a:pPr>
            <a:r>
              <a:rPr lang="en-GB" noProof="0" dirty="0">
                <a:solidFill>
                  <a:srgbClr val="4D4D4D"/>
                </a:solidFill>
              </a:rPr>
              <a:t>How service users’ personal data is being protected under the GDPR is stated on the reverse side of the covering letter for mailings 1-4:</a:t>
            </a:r>
          </a:p>
          <a:p>
            <a:pPr marL="285750" indent="-285750">
              <a:spcAft>
                <a:spcPts val="500"/>
              </a:spcAft>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B388ED-4A69-9ED2-3334-339DEFD8D13F}"/>
              </a:ext>
            </a:extLst>
          </p:cNvPr>
          <p:cNvSpPr txBox="1"/>
          <p:nvPr/>
        </p:nvSpPr>
        <p:spPr>
          <a:xfrm>
            <a:off x="343131" y="2036703"/>
            <a:ext cx="5203824" cy="369332"/>
          </a:xfrm>
          <a:prstGeom prst="rect">
            <a:avLst/>
          </a:prstGeom>
          <a:noFill/>
        </p:spPr>
        <p:txBody>
          <a:bodyPr wrap="square" rtlCol="0">
            <a:spAutoFit/>
          </a:bodyPr>
          <a:lstStyle/>
          <a:p>
            <a:pPr algn="ctr"/>
            <a:r>
              <a:rPr lang="en-GB" b="1" noProof="0" dirty="0">
                <a:solidFill>
                  <a:srgbClr val="8A2700"/>
                </a:solidFill>
                <a:latin typeface="Arial" panose="020B0604020202020204" pitchFamily="34" charset="0"/>
                <a:ea typeface="+mj-ea"/>
                <a:cs typeface="Arial" panose="020B0604020202020204" pitchFamily="34" charset="0"/>
              </a:rPr>
              <a:t>General data protection regulation (GDPR)</a:t>
            </a:r>
          </a:p>
        </p:txBody>
      </p:sp>
      <p:cxnSp>
        <p:nvCxnSpPr>
          <p:cNvPr id="9" name="Straight Connector 8">
            <a:extLst>
              <a:ext uri="{FF2B5EF4-FFF2-40B4-BE49-F238E27FC236}">
                <a16:creationId xmlns:a16="http://schemas.microsoft.com/office/drawing/2014/main" id="{F4F917ED-73A6-DE76-A377-D80F2797A0FA}"/>
              </a:ext>
              <a:ext uri="{C183D7F6-B498-43B3-948B-1728B52AA6E4}">
                <adec:decorative xmlns:adec="http://schemas.microsoft.com/office/drawing/2017/decorative" val="1"/>
              </a:ext>
            </a:extLst>
          </p:cNvPr>
          <p:cNvCxnSpPr/>
          <p:nvPr/>
        </p:nvCxnSpPr>
        <p:spPr>
          <a:xfrm>
            <a:off x="6067148" y="1487996"/>
            <a:ext cx="0" cy="4716462"/>
          </a:xfrm>
          <a:prstGeom prst="line">
            <a:avLst/>
          </a:prstGeom>
          <a:ln w="28575">
            <a:solidFill>
              <a:srgbClr val="8A2700"/>
            </a:solidFill>
            <a:prstDash val="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409FFB19-FA30-B597-73FE-2F95BB8DE93D}"/>
              </a:ext>
            </a:extLst>
          </p:cNvPr>
          <p:cNvSpPr/>
          <p:nvPr/>
        </p:nvSpPr>
        <p:spPr>
          <a:xfrm>
            <a:off x="6498864" y="4938942"/>
            <a:ext cx="5049579" cy="1083486"/>
          </a:xfrm>
          <a:prstGeom prst="roundRect">
            <a:avLst/>
          </a:prstGeom>
          <a:solidFill>
            <a:srgbClr val="8A2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Please note that service users do not have to actively consent to the sharing of their data, for the 2026 Maternity Survey.</a:t>
            </a:r>
          </a:p>
        </p:txBody>
      </p:sp>
      <p:sp>
        <p:nvSpPr>
          <p:cNvPr id="11" name="TextBox 10">
            <a:extLst>
              <a:ext uri="{FF2B5EF4-FFF2-40B4-BE49-F238E27FC236}">
                <a16:creationId xmlns:a16="http://schemas.microsoft.com/office/drawing/2014/main" id="{6B4526A0-B532-2A00-FAD6-842BAAF434C2}"/>
              </a:ext>
            </a:extLst>
          </p:cNvPr>
          <p:cNvSpPr txBox="1"/>
          <p:nvPr/>
        </p:nvSpPr>
        <p:spPr>
          <a:xfrm>
            <a:off x="6337153" y="1487996"/>
            <a:ext cx="5167313" cy="369332"/>
          </a:xfrm>
          <a:prstGeom prst="rect">
            <a:avLst/>
          </a:prstGeom>
          <a:noFill/>
        </p:spPr>
        <p:txBody>
          <a:bodyPr wrap="square" rtlCol="0">
            <a:spAutoFit/>
          </a:bodyPr>
          <a:lstStyle/>
          <a:p>
            <a:pPr algn="ctr"/>
            <a:r>
              <a:rPr lang="en-GB" b="1" noProof="0" dirty="0">
                <a:solidFill>
                  <a:srgbClr val="8A2700"/>
                </a:solidFill>
                <a:latin typeface="Arial" panose="020B0604020202020204" pitchFamily="34" charset="0"/>
                <a:ea typeface="+mj-ea"/>
                <a:cs typeface="Arial" panose="020B0604020202020204" pitchFamily="34" charset="0"/>
              </a:rPr>
              <a:t>National Data Opt-Out Programme</a:t>
            </a:r>
          </a:p>
        </p:txBody>
      </p:sp>
      <p:grpSp>
        <p:nvGrpSpPr>
          <p:cNvPr id="12" name="Group 11">
            <a:extLst>
              <a:ext uri="{FF2B5EF4-FFF2-40B4-BE49-F238E27FC236}">
                <a16:creationId xmlns:a16="http://schemas.microsoft.com/office/drawing/2014/main" id="{D8F92BB1-A98F-C727-BF71-1CF8C9826BC3}"/>
              </a:ext>
            </a:extLst>
          </p:cNvPr>
          <p:cNvGrpSpPr/>
          <p:nvPr/>
        </p:nvGrpSpPr>
        <p:grpSpPr>
          <a:xfrm>
            <a:off x="6498864" y="2036703"/>
            <a:ext cx="5049579" cy="1228944"/>
            <a:chOff x="6255866" y="2036703"/>
            <a:chExt cx="5049579" cy="1000041"/>
          </a:xfrm>
          <a:solidFill>
            <a:srgbClr val="8A2700"/>
          </a:solidFill>
        </p:grpSpPr>
        <p:sp>
          <p:nvSpPr>
            <p:cNvPr id="13" name="Rectangle: Rounded Corners 12">
              <a:extLst>
                <a:ext uri="{FF2B5EF4-FFF2-40B4-BE49-F238E27FC236}">
                  <a16:creationId xmlns:a16="http://schemas.microsoft.com/office/drawing/2014/main" id="{DBC88FDE-FFBC-20AD-C313-FEFB932745D6}"/>
                </a:ext>
              </a:extLst>
            </p:cNvPr>
            <p:cNvSpPr/>
            <p:nvPr/>
          </p:nvSpPr>
          <p:spPr>
            <a:xfrm>
              <a:off x="6255866" y="2036703"/>
              <a:ext cx="5049579" cy="63029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noProof="0" dirty="0">
                  <a:latin typeface="Arial" panose="020B0604020202020204" pitchFamily="34" charset="0"/>
                  <a:cs typeface="Arial" panose="020B0604020202020204" pitchFamily="34" charset="0"/>
                </a:rPr>
                <a:t>NPSP has received exemption </a:t>
              </a:r>
              <a:r>
                <a:rPr lang="en-GB" noProof="0" dirty="0">
                  <a:latin typeface="Arial" panose="020B0604020202020204" pitchFamily="34" charset="0"/>
                  <a:cs typeface="Arial" panose="020B0604020202020204" pitchFamily="34" charset="0"/>
                </a:rPr>
                <a:t>from the National Data Opt-out Programme.</a:t>
              </a:r>
            </a:p>
          </p:txBody>
        </p:sp>
        <p:sp>
          <p:nvSpPr>
            <p:cNvPr id="14" name="Arrow: Down 13">
              <a:extLst>
                <a:ext uri="{FF2B5EF4-FFF2-40B4-BE49-F238E27FC236}">
                  <a16:creationId xmlns:a16="http://schemas.microsoft.com/office/drawing/2014/main" id="{0A69D267-076E-F24A-EF57-16C232ECF076}"/>
                </a:ext>
              </a:extLst>
            </p:cNvPr>
            <p:cNvSpPr/>
            <p:nvPr/>
          </p:nvSpPr>
          <p:spPr>
            <a:xfrm>
              <a:off x="8613972" y="2667000"/>
              <a:ext cx="333366" cy="369744"/>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5" name="Group 14">
            <a:extLst>
              <a:ext uri="{FF2B5EF4-FFF2-40B4-BE49-F238E27FC236}">
                <a16:creationId xmlns:a16="http://schemas.microsoft.com/office/drawing/2014/main" id="{5B0FF6A6-A8F5-2BC3-CB4F-16C5336BC3D3}"/>
              </a:ext>
            </a:extLst>
          </p:cNvPr>
          <p:cNvGrpSpPr/>
          <p:nvPr/>
        </p:nvGrpSpPr>
        <p:grpSpPr>
          <a:xfrm>
            <a:off x="6498864" y="3266813"/>
            <a:ext cx="5049579" cy="1672129"/>
            <a:chOff x="6255866" y="3036744"/>
            <a:chExt cx="5049579" cy="1360678"/>
          </a:xfrm>
        </p:grpSpPr>
        <p:sp>
          <p:nvSpPr>
            <p:cNvPr id="16" name="Rectangle: Rounded Corners 15">
              <a:extLst>
                <a:ext uri="{FF2B5EF4-FFF2-40B4-BE49-F238E27FC236}">
                  <a16:creationId xmlns:a16="http://schemas.microsoft.com/office/drawing/2014/main" id="{C5F1C18A-AB88-C99F-BB8F-68FD83AB4EB7}"/>
                </a:ext>
              </a:extLst>
            </p:cNvPr>
            <p:cNvSpPr/>
            <p:nvPr/>
          </p:nvSpPr>
          <p:spPr>
            <a:xfrm>
              <a:off x="6255866" y="3036744"/>
              <a:ext cx="5049579" cy="98998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noProof="0" dirty="0">
                  <a:latin typeface="Arial" panose="020B0604020202020204" pitchFamily="34" charset="0"/>
                  <a:cs typeface="Arial" panose="020B0604020202020204" pitchFamily="34" charset="0"/>
                </a:rPr>
                <a:t>We will continue to have separate opt-out mechanisms via the dissent posters that need to be displayed across all trusts.</a:t>
              </a:r>
            </a:p>
          </p:txBody>
        </p:sp>
        <p:sp>
          <p:nvSpPr>
            <p:cNvPr id="17" name="Arrow: Down 16">
              <a:extLst>
                <a:ext uri="{FF2B5EF4-FFF2-40B4-BE49-F238E27FC236}">
                  <a16:creationId xmlns:a16="http://schemas.microsoft.com/office/drawing/2014/main" id="{80D189F0-AA16-871D-5998-50A19A268899}"/>
                </a:ext>
              </a:extLst>
            </p:cNvPr>
            <p:cNvSpPr/>
            <p:nvPr/>
          </p:nvSpPr>
          <p:spPr>
            <a:xfrm>
              <a:off x="8576069" y="4027678"/>
              <a:ext cx="333366" cy="369744"/>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20" name="Picture 19">
            <a:extLst>
              <a:ext uri="{FF2B5EF4-FFF2-40B4-BE49-F238E27FC236}">
                <a16:creationId xmlns:a16="http://schemas.microsoft.com/office/drawing/2014/main" id="{1417C40C-F3CF-3146-753A-F5AED27B1E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3557" y="3658009"/>
            <a:ext cx="4930137" cy="1650782"/>
          </a:xfrm>
          <a:prstGeom prst="rect">
            <a:avLst/>
          </a:prstGeom>
          <a:ln>
            <a:solidFill>
              <a:schemeClr val="tx1"/>
            </a:solidFill>
          </a:ln>
        </p:spPr>
      </p:pic>
    </p:spTree>
    <p:extLst>
      <p:ext uri="{BB962C8B-B14F-4D97-AF65-F5344CB8AC3E}">
        <p14:creationId xmlns:p14="http://schemas.microsoft.com/office/powerpoint/2010/main" val="302405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F5CC-386F-419B-D95A-541CDFE465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1EE833-2DE1-D45F-06C9-2DCB9E4D1826}"/>
              </a:ext>
            </a:extLst>
          </p:cNvPr>
          <p:cNvSpPr>
            <a:spLocks noGrp="1"/>
          </p:cNvSpPr>
          <p:nvPr>
            <p:ph idx="1"/>
          </p:nvPr>
        </p:nvSpPr>
        <p:spPr/>
        <p:txBody>
          <a:bodyPr/>
          <a:lstStyle/>
          <a:p>
            <a:pPr lvl="1"/>
            <a:r>
              <a:rPr lang="en-GB" sz="1800" noProof="0" dirty="0">
                <a:solidFill>
                  <a:srgbClr val="4D4D4D"/>
                </a:solidFill>
              </a:rPr>
              <a:t>We ask you </a:t>
            </a:r>
            <a:r>
              <a:rPr lang="en-GB" sz="1800" b="1" noProof="0" dirty="0">
                <a:solidFill>
                  <a:srgbClr val="4D4D4D"/>
                </a:solidFill>
              </a:rPr>
              <a:t>publicise the survey both internally and externally </a:t>
            </a:r>
            <a:r>
              <a:rPr lang="en-GB" sz="1800" noProof="0" dirty="0">
                <a:solidFill>
                  <a:srgbClr val="4D4D4D"/>
                </a:solidFill>
              </a:rPr>
              <a:t>to ensure service users are aware of the survey and have the opportunity to opt-out should they wish. Example materials are available in </a:t>
            </a:r>
            <a:r>
              <a:rPr lang="en-GB" sz="1800" noProof="0" dirty="0">
                <a:solidFill>
                  <a:srgbClr val="4D4639"/>
                </a:solidFill>
              </a:rPr>
              <a:t>the</a:t>
            </a:r>
            <a:r>
              <a:rPr lang="en-GB" sz="1800" noProof="0" dirty="0">
                <a:solidFill>
                  <a:srgbClr val="007B4E"/>
                </a:solidFill>
              </a:rPr>
              <a:t> </a:t>
            </a:r>
            <a:r>
              <a:rPr lang="en-GB" sz="1800" noProof="0" dirty="0">
                <a:solidFill>
                  <a:srgbClr val="8A2700"/>
                </a:solidFill>
                <a:hlinkClick r:id="rId2"/>
              </a:rPr>
              <a:t>'Publicising the survey</a:t>
            </a:r>
            <a:r>
              <a:rPr lang="en-GB" sz="1800" noProof="0" dirty="0">
                <a:solidFill>
                  <a:srgbClr val="0070C0"/>
                </a:solidFill>
              </a:rPr>
              <a:t>’</a:t>
            </a:r>
            <a:r>
              <a:rPr lang="en-GB" sz="1800" noProof="0" dirty="0">
                <a:solidFill>
                  <a:srgbClr val="007B4E"/>
                </a:solidFill>
              </a:rPr>
              <a:t> </a:t>
            </a:r>
            <a:r>
              <a:rPr lang="en-GB" sz="1800" noProof="0" dirty="0">
                <a:solidFill>
                  <a:srgbClr val="4D4D4D"/>
                </a:solidFill>
              </a:rPr>
              <a:t>document.</a:t>
            </a:r>
            <a:endParaRPr lang="en-GB" noProof="0" dirty="0"/>
          </a:p>
          <a:p>
            <a:pPr lvl="2"/>
            <a:r>
              <a:rPr lang="en-GB" noProof="0" dirty="0"/>
              <a:t>You can also use the publicity materials we will provide you with.</a:t>
            </a:r>
          </a:p>
          <a:p>
            <a:pPr lvl="1"/>
            <a:r>
              <a:rPr lang="en-GB" noProof="0" dirty="0"/>
              <a:t>Ensure a </a:t>
            </a:r>
            <a:r>
              <a:rPr lang="en-GB" b="1" noProof="0" dirty="0"/>
              <a:t>log of maternity service users who have dissented </a:t>
            </a:r>
            <a:r>
              <a:rPr lang="en-GB" noProof="0" dirty="0"/>
              <a:t>from taking part in the survey is accurately kept.</a:t>
            </a:r>
          </a:p>
          <a:p>
            <a:pPr lvl="1"/>
            <a:r>
              <a:rPr lang="en-GB" noProof="0" dirty="0"/>
              <a:t>Ensure the total number of eligible service users who have </a:t>
            </a:r>
            <a:r>
              <a:rPr lang="en-GB" b="1" noProof="0" dirty="0"/>
              <a:t>dissented</a:t>
            </a:r>
            <a:r>
              <a:rPr lang="en-GB" noProof="0" dirty="0"/>
              <a:t> from the sharing of their details for any purpose other than their clinical care or who have dissented from taking part in the survey specifically are </a:t>
            </a:r>
            <a:r>
              <a:rPr lang="en-GB" b="1" noProof="0" dirty="0"/>
              <a:t>recorded in your sample declaration form and are excluded from your sample</a:t>
            </a:r>
            <a:r>
              <a:rPr lang="en-GB" noProof="0" dirty="0"/>
              <a:t>.</a:t>
            </a:r>
          </a:p>
          <a:p>
            <a:pPr lvl="1"/>
            <a:r>
              <a:rPr lang="en-GB" noProof="0" dirty="0"/>
              <a:t>Section 251 allows service user data to be shared outside of NHS trusts without gaining prior and explicit consent from these service users. In order for their contact data to be shared without consent to a third party, you will need to </a:t>
            </a:r>
            <a:r>
              <a:rPr lang="en-GB" b="1" noProof="0" dirty="0"/>
              <a:t>display the dissent poster</a:t>
            </a:r>
            <a:r>
              <a:rPr lang="en-GB" noProof="0" dirty="0"/>
              <a:t> and </a:t>
            </a:r>
            <a:r>
              <a:rPr lang="en-GB" b="1" noProof="0" dirty="0"/>
              <a:t>provide 16/17-year-old service users with a leaflet</a:t>
            </a:r>
            <a:r>
              <a:rPr lang="en-GB" noProof="0" dirty="0"/>
              <a:t>.</a:t>
            </a:r>
          </a:p>
          <a:p>
            <a:pPr lvl="2"/>
            <a:endParaRPr lang="en-GB" noProof="0" dirty="0"/>
          </a:p>
          <a:p>
            <a:pPr marL="341100" lvl="2" indent="0">
              <a:buNone/>
            </a:pPr>
            <a:endParaRPr lang="en-GB" noProof="0" dirty="0"/>
          </a:p>
          <a:p>
            <a:pPr lvl="4"/>
            <a:endParaRPr lang="en-GB" noProof="0" dirty="0"/>
          </a:p>
          <a:p>
            <a:pPr marL="989100" lvl="4" indent="0">
              <a:buNone/>
            </a:pPr>
            <a:endParaRPr lang="en-GB" noProof="0" dirty="0"/>
          </a:p>
          <a:p>
            <a:endParaRPr lang="en-GB" noProof="0" dirty="0"/>
          </a:p>
        </p:txBody>
      </p:sp>
      <p:sp>
        <p:nvSpPr>
          <p:cNvPr id="3" name="Title 2">
            <a:extLst>
              <a:ext uri="{FF2B5EF4-FFF2-40B4-BE49-F238E27FC236}">
                <a16:creationId xmlns:a16="http://schemas.microsoft.com/office/drawing/2014/main" id="{0956860E-C70A-C8B5-ED17-0CC0909C76E0}"/>
              </a:ext>
            </a:extLst>
          </p:cNvPr>
          <p:cNvSpPr>
            <a:spLocks noGrp="1"/>
          </p:cNvSpPr>
          <p:nvPr>
            <p:ph type="title"/>
          </p:nvPr>
        </p:nvSpPr>
        <p:spPr/>
        <p:txBody>
          <a:bodyPr/>
          <a:lstStyle/>
          <a:p>
            <a:r>
              <a:rPr lang="en-GB" noProof="0" dirty="0"/>
              <a:t>Section 251 requirements</a:t>
            </a:r>
          </a:p>
        </p:txBody>
      </p:sp>
    </p:spTree>
    <p:extLst>
      <p:ext uri="{BB962C8B-B14F-4D97-AF65-F5344CB8AC3E}">
        <p14:creationId xmlns:p14="http://schemas.microsoft.com/office/powerpoint/2010/main" val="209816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65300-622E-9D87-A32D-7093C590B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F52F7-08F0-4208-C950-5DE8E13A31FD}"/>
              </a:ext>
            </a:extLst>
          </p:cNvPr>
          <p:cNvSpPr>
            <a:spLocks noGrp="1"/>
          </p:cNvSpPr>
          <p:nvPr>
            <p:ph type="title"/>
          </p:nvPr>
        </p:nvSpPr>
        <p:spPr/>
        <p:txBody>
          <a:bodyPr/>
          <a:lstStyle/>
          <a:p>
            <a:r>
              <a:rPr lang="en-GB" noProof="0" dirty="0"/>
              <a:t>Overview of 2026 Maternity Survey (MAT26)</a:t>
            </a:r>
          </a:p>
        </p:txBody>
      </p:sp>
      <p:sp>
        <p:nvSpPr>
          <p:cNvPr id="3" name="Content Placeholder 2">
            <a:extLst>
              <a:ext uri="{FF2B5EF4-FFF2-40B4-BE49-F238E27FC236}">
                <a16:creationId xmlns:a16="http://schemas.microsoft.com/office/drawing/2014/main" id="{C9E822EA-3B99-592E-AE4A-EEE3911F1488}"/>
              </a:ext>
            </a:extLst>
          </p:cNvPr>
          <p:cNvSpPr>
            <a:spLocks noGrp="1"/>
          </p:cNvSpPr>
          <p:nvPr>
            <p:ph idx="1"/>
          </p:nvPr>
        </p:nvSpPr>
        <p:spPr>
          <a:xfrm>
            <a:off x="516834" y="1271245"/>
            <a:ext cx="11308721" cy="5218455"/>
          </a:xfrm>
        </p:spPr>
        <p:txBody>
          <a:bodyPr/>
          <a:lstStyle/>
          <a:p>
            <a:pPr lvl="0"/>
            <a:r>
              <a:rPr lang="en-GB" sz="1600" b="1" noProof="0" dirty="0"/>
              <a:t>Mixed mode approach</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First adopted in 2021 (</a:t>
            </a:r>
            <a:r>
              <a:rPr lang="en-GB" sz="1600" noProof="0" dirty="0">
                <a:latin typeface="Arial" panose="020B0604020202020204"/>
              </a:rPr>
              <a:t>push to web approach</a:t>
            </a: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t>
            </a:r>
            <a:r>
              <a:rPr lang="en-GB" sz="1600" noProof="0" dirty="0">
                <a:latin typeface="Arial" panose="020B0604020202020204"/>
              </a:rPr>
              <a:t> and been used since.</a:t>
            </a:r>
            <a:endPar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Online survey options:</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For in-house trusts: centralised online survey tool provided by the Survey Coordination Centre (SCC).</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Approved contractors may provide their own online survey tool, if preferred, which should meet the NPSP wide specifications.</a:t>
            </a:r>
          </a:p>
          <a:p>
            <a:pPr lvl="1">
              <a:buClr>
                <a:srgbClr val="007B4E"/>
              </a:buClr>
              <a:defRPr/>
            </a:pPr>
            <a:r>
              <a:rPr lang="en-GB" sz="1600" noProof="0" dirty="0">
                <a:solidFill>
                  <a:srgbClr val="4D4639"/>
                </a:solidFill>
                <a:latin typeface="Arial" panose="020B0604020202020204" pitchFamily="34" charset="0"/>
                <a:ea typeface="Times New Roman" panose="02020603050405020304" pitchFamily="18" charset="0"/>
                <a:cs typeface="Times New Roman" panose="02020603050405020304" pitchFamily="18" charset="0"/>
              </a:rPr>
              <a:t>Contact approach remains the same as in 2025.</a:t>
            </a:r>
          </a:p>
          <a:p>
            <a:pPr lvl="0"/>
            <a:r>
              <a:rPr lang="en-GB" sz="1600" b="1" noProof="0" dirty="0"/>
              <a:t>Sampling</a:t>
            </a:r>
          </a:p>
          <a:p>
            <a:pPr lvl="1"/>
            <a:r>
              <a:rPr lang="en-GB" sz="1600" noProof="0" dirty="0"/>
              <a:t>Eligibility criteria and core sampling approach remain same as in 2025 (February births, census of all live births, sample of at least 300).</a:t>
            </a:r>
          </a:p>
          <a:p>
            <a:pPr lvl="1"/>
            <a:r>
              <a:rPr lang="en-GB" sz="1600" noProof="0" dirty="0">
                <a:solidFill>
                  <a:srgbClr val="4D4639"/>
                </a:solidFill>
                <a:latin typeface="Arial" panose="020B0604020202020204" pitchFamily="34" charset="0"/>
                <a:ea typeface="Times New Roman" panose="02020603050405020304" pitchFamily="18" charset="0"/>
                <a:cs typeface="Times New Roman" panose="02020603050405020304" pitchFamily="18" charset="0"/>
              </a:rPr>
              <a:t>No changes to sampling variables.</a:t>
            </a:r>
            <a:endParaRPr lang="en-GB" sz="1600" noProof="0" dirty="0"/>
          </a:p>
          <a:p>
            <a:pPr lvl="0"/>
            <a:r>
              <a:rPr lang="en-GB" sz="1600" b="1" noProof="0" dirty="0"/>
              <a:t>Questionnaire</a:t>
            </a:r>
          </a:p>
          <a:p>
            <a:pPr lvl="1"/>
            <a:r>
              <a:rPr lang="en-GB" sz="1600" noProof="0" dirty="0"/>
              <a:t>2026 survey aims to keep trend data where possible.</a:t>
            </a:r>
            <a:r>
              <a:rPr lang="en-US" sz="1600" dirty="0"/>
              <a:t> </a:t>
            </a:r>
          </a:p>
          <a:p>
            <a:pPr lvl="1"/>
            <a:r>
              <a:rPr lang="en-US" sz="1600" dirty="0"/>
              <a:t>Updates were made following stakeholder, front line staff and service user consultations.</a:t>
            </a:r>
            <a:endParaRPr lang="en-GB" sz="1600" noProof="0" dirty="0"/>
          </a:p>
        </p:txBody>
      </p:sp>
    </p:spTree>
    <p:extLst>
      <p:ext uri="{BB962C8B-B14F-4D97-AF65-F5344CB8AC3E}">
        <p14:creationId xmlns:p14="http://schemas.microsoft.com/office/powerpoint/2010/main" val="2942946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F5F2-C115-57B2-BE13-0EE46DAC7C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8E001-B367-E9CC-750D-7DB21AE14551}"/>
              </a:ext>
            </a:extLst>
          </p:cNvPr>
          <p:cNvSpPr>
            <a:spLocks noGrp="1"/>
          </p:cNvSpPr>
          <p:nvPr>
            <p:ph idx="1"/>
          </p:nvPr>
        </p:nvSpPr>
        <p:spPr>
          <a:xfrm>
            <a:off x="516835" y="1597306"/>
            <a:ext cx="9731636" cy="4249194"/>
          </a:xfrm>
        </p:spPr>
        <p:txBody>
          <a:bodyPr/>
          <a:lstStyle/>
          <a:p>
            <a:pPr lvl="1"/>
            <a:r>
              <a:rPr lang="en-GB" sz="1600" b="1" noProof="0" dirty="0">
                <a:solidFill>
                  <a:srgbClr val="8A2700"/>
                </a:solidFill>
              </a:rPr>
              <a:t>Dissent posters </a:t>
            </a:r>
            <a:r>
              <a:rPr lang="en-GB" sz="1600" noProof="0" dirty="0"/>
              <a:t>give service users the opportunity to opt out (available on the </a:t>
            </a:r>
            <a:r>
              <a:rPr lang="en-GB" sz="1600" noProof="0" dirty="0">
                <a:hlinkClick r:id="rId2"/>
              </a:rPr>
              <a:t>NHS Surveys website</a:t>
            </a:r>
            <a:r>
              <a:rPr lang="en-GB" sz="1600" noProof="0" dirty="0"/>
              <a:t>).</a:t>
            </a:r>
          </a:p>
          <a:p>
            <a:pPr lvl="2"/>
            <a:r>
              <a:rPr lang="en-GB" sz="1600" noProof="0" dirty="0"/>
              <a:t>Posters </a:t>
            </a:r>
            <a:r>
              <a:rPr lang="en-GB" sz="1600" b="1" noProof="0" dirty="0"/>
              <a:t>MUST</a:t>
            </a:r>
            <a:r>
              <a:rPr lang="en-GB" sz="1600" noProof="0" dirty="0"/>
              <a:t> be displayed during February (and January for trusts who need to sample back to reach 300 live births) to comply with Section 251 requirements.</a:t>
            </a:r>
          </a:p>
          <a:p>
            <a:pPr lvl="2">
              <a:buClr>
                <a:srgbClr val="8A2700"/>
              </a:buClr>
            </a:pPr>
            <a:r>
              <a:rPr lang="en-GB" sz="1600" noProof="0" dirty="0"/>
              <a:t>Posters are available in English, and have been translated into the </a:t>
            </a:r>
            <a:r>
              <a:rPr lang="en-GB" sz="1600" noProof="0" dirty="0">
                <a:solidFill>
                  <a:srgbClr val="4D4639"/>
                </a:solidFill>
                <a:effectLst/>
                <a:latin typeface="Arial" panose="020B0604020202020204" pitchFamily="34" charset="0"/>
                <a:ea typeface="Aptos" panose="020B0004020202020204" pitchFamily="34" charset="0"/>
              </a:rPr>
              <a:t>most commonly spoken languages in England as well as languages requested by trusts. There ar</a:t>
            </a:r>
            <a:r>
              <a:rPr lang="en-GB" sz="1600" noProof="0" dirty="0">
                <a:solidFill>
                  <a:srgbClr val="4D4639"/>
                </a:solidFill>
                <a:latin typeface="Arial" panose="020B0604020202020204" pitchFamily="34" charset="0"/>
                <a:ea typeface="Aptos" panose="020B0004020202020204" pitchFamily="34" charset="0"/>
              </a:rPr>
              <a:t>e 22 translations available</a:t>
            </a:r>
            <a:r>
              <a:rPr lang="en-GB" sz="1600" noProof="0" dirty="0">
                <a:solidFill>
                  <a:srgbClr val="4D4639"/>
                </a:solidFill>
                <a:effectLst/>
                <a:latin typeface="Arial" panose="020B0604020202020204" pitchFamily="34" charset="0"/>
                <a:ea typeface="Aptos" panose="020B0004020202020204" pitchFamily="34" charset="0"/>
              </a:rPr>
              <a:t>: </a:t>
            </a:r>
          </a:p>
          <a:p>
            <a:pPr lvl="3">
              <a:buClr>
                <a:srgbClr val="8A2700"/>
              </a:buClr>
            </a:pPr>
            <a:r>
              <a:rPr lang="en-GB" sz="1400" noProof="0" dirty="0">
                <a:solidFill>
                  <a:srgbClr val="4D4639"/>
                </a:solidFill>
                <a:effectLst/>
                <a:latin typeface="Arial" panose="020B0604020202020204" pitchFamily="34" charset="0"/>
                <a:ea typeface="Aptos" panose="020B0004020202020204" pitchFamily="34" charset="0"/>
              </a:rPr>
              <a:t>Arabic, Bengali, Bulgarian, Chinese Cantonese (Traditional), French, Gujarati</a:t>
            </a:r>
            <a:r>
              <a:rPr lang="en-GB" sz="1400" noProof="0" dirty="0">
                <a:solidFill>
                  <a:srgbClr val="4D4639"/>
                </a:solidFill>
                <a:latin typeface="Arial" panose="020B0604020202020204" pitchFamily="34" charset="0"/>
                <a:ea typeface="Aptos" panose="020B0004020202020204" pitchFamily="34" charset="0"/>
              </a:rPr>
              <a:t>, Hindi, Indian Punjabi, </a:t>
            </a:r>
            <a:r>
              <a:rPr lang="en-GB" sz="1400" noProof="0" dirty="0">
                <a:solidFill>
                  <a:srgbClr val="4D4639"/>
                </a:solidFill>
                <a:effectLst/>
                <a:latin typeface="Arial" panose="020B0604020202020204" pitchFamily="34" charset="0"/>
                <a:ea typeface="Aptos" panose="020B0004020202020204" pitchFamily="34" charset="0"/>
              </a:rPr>
              <a:t>Italian, Kurdish Sorani, Lithuanian, Nepali, Polish, Portuguese, Romanian, Russian, Somali, Spanish, Tamil, Tetum, Turkish, Ukrainian and Urdu.</a:t>
            </a:r>
          </a:p>
          <a:p>
            <a:endParaRPr lang="en-GB" sz="1600" noProof="0" dirty="0"/>
          </a:p>
        </p:txBody>
      </p:sp>
      <p:sp>
        <p:nvSpPr>
          <p:cNvPr id="3" name="Title 2">
            <a:extLst>
              <a:ext uri="{FF2B5EF4-FFF2-40B4-BE49-F238E27FC236}">
                <a16:creationId xmlns:a16="http://schemas.microsoft.com/office/drawing/2014/main" id="{4F203543-4517-6B60-C833-E5645FCE30DC}"/>
              </a:ext>
            </a:extLst>
          </p:cNvPr>
          <p:cNvSpPr>
            <a:spLocks noGrp="1"/>
          </p:cNvSpPr>
          <p:nvPr>
            <p:ph type="title"/>
          </p:nvPr>
        </p:nvSpPr>
        <p:spPr/>
        <p:txBody>
          <a:bodyPr/>
          <a:lstStyle/>
          <a:p>
            <a:r>
              <a:rPr lang="en-GB" noProof="0" dirty="0"/>
              <a:t>Section 251 requirements: Dissent poster and 16/17-year-olds leaflet</a:t>
            </a:r>
          </a:p>
        </p:txBody>
      </p:sp>
      <p:pic>
        <p:nvPicPr>
          <p:cNvPr id="5" name="Picture 4">
            <a:extLst>
              <a:ext uri="{FF2B5EF4-FFF2-40B4-BE49-F238E27FC236}">
                <a16:creationId xmlns:a16="http://schemas.microsoft.com/office/drawing/2014/main" id="{FE701CEE-BC2D-FF94-4EF8-142C7CAB7D84}"/>
              </a:ext>
            </a:extLst>
          </p:cNvPr>
          <p:cNvPicPr>
            <a:picLocks noChangeAspect="1"/>
          </p:cNvPicPr>
          <p:nvPr/>
        </p:nvPicPr>
        <p:blipFill>
          <a:blip r:embed="rId3"/>
          <a:stretch>
            <a:fillRect/>
          </a:stretch>
        </p:blipFill>
        <p:spPr>
          <a:xfrm>
            <a:off x="5311883" y="4260597"/>
            <a:ext cx="2794069" cy="2000193"/>
          </a:xfrm>
          <a:prstGeom prst="rect">
            <a:avLst/>
          </a:prstGeom>
          <a:ln>
            <a:solidFill>
              <a:srgbClr val="8A2700"/>
            </a:solidFill>
          </a:ln>
        </p:spPr>
      </p:pic>
      <p:pic>
        <p:nvPicPr>
          <p:cNvPr id="7" name="Picture 6">
            <a:extLst>
              <a:ext uri="{FF2B5EF4-FFF2-40B4-BE49-F238E27FC236}">
                <a16:creationId xmlns:a16="http://schemas.microsoft.com/office/drawing/2014/main" id="{D2A562BA-FF9F-9156-55E8-E0E40F95D324}"/>
              </a:ext>
            </a:extLst>
          </p:cNvPr>
          <p:cNvPicPr>
            <a:picLocks noChangeAspect="1"/>
          </p:cNvPicPr>
          <p:nvPr/>
        </p:nvPicPr>
        <p:blipFill>
          <a:blip r:embed="rId4">
            <a:extLst>
              <a:ext uri="{28A0092B-C50C-407E-A947-70E740481C1C}">
                <a14:useLocalDpi xmlns:a14="http://schemas.microsoft.com/office/drawing/2010/main" val="0"/>
              </a:ext>
            </a:extLst>
          </a:blip>
          <a:srcRect l="42" r="42"/>
          <a:stretch/>
        </p:blipFill>
        <p:spPr>
          <a:xfrm>
            <a:off x="8823873" y="3949549"/>
            <a:ext cx="1424598" cy="2036841"/>
          </a:xfrm>
          <a:prstGeom prst="rect">
            <a:avLst/>
          </a:prstGeom>
          <a:ln>
            <a:solidFill>
              <a:srgbClr val="8A2700"/>
            </a:solidFill>
          </a:ln>
        </p:spPr>
      </p:pic>
      <p:sp>
        <p:nvSpPr>
          <p:cNvPr id="11" name="TextBox 10">
            <a:extLst>
              <a:ext uri="{FF2B5EF4-FFF2-40B4-BE49-F238E27FC236}">
                <a16:creationId xmlns:a16="http://schemas.microsoft.com/office/drawing/2014/main" id="{D8F2EEE5-FAFD-1541-7638-FC2F3E8310C7}"/>
              </a:ext>
            </a:extLst>
          </p:cNvPr>
          <p:cNvSpPr txBox="1"/>
          <p:nvPr/>
        </p:nvSpPr>
        <p:spPr>
          <a:xfrm>
            <a:off x="387008" y="4203439"/>
            <a:ext cx="4924875" cy="1191736"/>
          </a:xfrm>
          <a:prstGeom prst="rect">
            <a:avLst/>
          </a:prstGeom>
          <a:noFill/>
        </p:spPr>
        <p:txBody>
          <a:bodyPr wrap="square">
            <a:spAutoFit/>
          </a:bodyPr>
          <a:lstStyle/>
          <a:p>
            <a:pPr marL="342900" marR="0" lvl="1"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 </a:t>
            </a:r>
            <a:r>
              <a:rPr kumimoji="0" lang="en-GB" sz="1600" b="1" i="0" u="none" strike="noStrike" kern="1200" cap="none" spc="0" normalizeH="0" baseline="0" noProof="0" dirty="0">
                <a:ln>
                  <a:noFill/>
                </a:ln>
                <a:solidFill>
                  <a:srgbClr val="8A2700"/>
                </a:solidFill>
                <a:effectLst/>
                <a:uLnTx/>
                <a:uFillTx/>
                <a:latin typeface="Arial" panose="020B0604020202020204"/>
                <a:ea typeface="+mn-ea"/>
                <a:cs typeface="Arial" panose="020B0604020202020204" pitchFamily="34" charset="0"/>
              </a:rPr>
              <a:t>16/17-year-olds </a:t>
            </a:r>
            <a:r>
              <a:rPr lang="en-GB" sz="1600" b="1" noProof="0" dirty="0">
                <a:solidFill>
                  <a:srgbClr val="8A2700"/>
                </a:solidFill>
                <a:latin typeface="Arial" panose="020B0604020202020204"/>
                <a:cs typeface="Arial" panose="020B0604020202020204" pitchFamily="34" charset="0"/>
              </a:rPr>
              <a:t>leaflet</a:t>
            </a:r>
            <a:r>
              <a:rPr kumimoji="0" lang="en-GB" sz="1600" b="1" i="0" u="none" strike="noStrike" kern="1200" cap="none" spc="0" normalizeH="0" baseline="0" noProof="0" dirty="0">
                <a:ln>
                  <a:noFill/>
                </a:ln>
                <a:solidFill>
                  <a:srgbClr val="8A2700"/>
                </a:solidFill>
                <a:effectLst/>
                <a:uLnTx/>
                <a:uFillTx/>
                <a:latin typeface="Arial" panose="020B0604020202020204"/>
                <a:ea typeface="+mn-ea"/>
                <a:cs typeface="Arial" panose="020B0604020202020204" pitchFamily="34" charset="0"/>
              </a:rPr>
              <a:t> </a:t>
            </a:r>
            <a:r>
              <a:rPr kumimoji="0" lang="en-GB"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should be shared with younger mothers postnatally in hospital or at discharge after birth in February (and January for smaller trusts).</a:t>
            </a:r>
          </a:p>
        </p:txBody>
      </p:sp>
      <p:pic>
        <p:nvPicPr>
          <p:cNvPr id="6" name="Picture 5">
            <a:extLst>
              <a:ext uri="{FF2B5EF4-FFF2-40B4-BE49-F238E27FC236}">
                <a16:creationId xmlns:a16="http://schemas.microsoft.com/office/drawing/2014/main" id="{94307345-54D2-11B8-F8D6-E37EBA75EF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7651" y="1088057"/>
            <a:ext cx="1432444" cy="2036841"/>
          </a:xfrm>
          <a:prstGeom prst="rect">
            <a:avLst/>
          </a:prstGeom>
          <a:ln>
            <a:solidFill>
              <a:srgbClr val="8A2700"/>
            </a:solidFill>
          </a:ln>
        </p:spPr>
      </p:pic>
      <p:pic>
        <p:nvPicPr>
          <p:cNvPr id="9" name="Picture 8">
            <a:extLst>
              <a:ext uri="{FF2B5EF4-FFF2-40B4-BE49-F238E27FC236}">
                <a16:creationId xmlns:a16="http://schemas.microsoft.com/office/drawing/2014/main" id="{2A7D9001-EBB8-CE8D-8D46-ADE0BF5783C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76591" y="3276525"/>
            <a:ext cx="1428401" cy="2011906"/>
          </a:xfrm>
          <a:prstGeom prst="rect">
            <a:avLst/>
          </a:prstGeom>
          <a:ln>
            <a:solidFill>
              <a:srgbClr val="8A2700"/>
            </a:solidFill>
          </a:ln>
        </p:spPr>
      </p:pic>
    </p:spTree>
    <p:extLst>
      <p:ext uri="{BB962C8B-B14F-4D97-AF65-F5344CB8AC3E}">
        <p14:creationId xmlns:p14="http://schemas.microsoft.com/office/powerpoint/2010/main" val="3294033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BC49-2EC4-4FF5-ABEE-8DEB72A22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E73B7-AE35-FF8A-701C-F2204B75E331}"/>
              </a:ext>
            </a:extLst>
          </p:cNvPr>
          <p:cNvSpPr>
            <a:spLocks noGrp="1"/>
          </p:cNvSpPr>
          <p:nvPr>
            <p:ph type="title"/>
          </p:nvPr>
        </p:nvSpPr>
        <p:spPr/>
        <p:txBody>
          <a:bodyPr/>
          <a:lstStyle/>
          <a:p>
            <a:r>
              <a:rPr lang="en-GB" sz="3200" noProof="0" dirty="0">
                <a:latin typeface="Arial" panose="020B0604020202020204" pitchFamily="34" charset="0"/>
                <a:cs typeface="Arial" panose="020B0604020202020204" pitchFamily="34" charset="0"/>
              </a:rPr>
              <a:t>Demographic Batch Service (</a:t>
            </a:r>
            <a:r>
              <a:rPr lang="en-GB" noProof="0" dirty="0"/>
              <a:t>DBS) Checks</a:t>
            </a:r>
          </a:p>
        </p:txBody>
      </p:sp>
    </p:spTree>
    <p:extLst>
      <p:ext uri="{BB962C8B-B14F-4D97-AF65-F5344CB8AC3E}">
        <p14:creationId xmlns:p14="http://schemas.microsoft.com/office/powerpoint/2010/main" val="830499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0DB4-C853-4EA9-9F24-211A4591F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94C71-84F8-9B7C-F079-8E46D559BCB2}"/>
              </a:ext>
            </a:extLst>
          </p:cNvPr>
          <p:cNvSpPr>
            <a:spLocks noGrp="1"/>
          </p:cNvSpPr>
          <p:nvPr>
            <p:ph type="title"/>
          </p:nvPr>
        </p:nvSpPr>
        <p:spPr/>
        <p:txBody>
          <a:bodyPr/>
          <a:lstStyle/>
          <a:p>
            <a:r>
              <a:rPr lang="en-GB" noProof="0" dirty="0"/>
              <a:t>DBS Requirements</a:t>
            </a:r>
          </a:p>
        </p:txBody>
      </p:sp>
      <p:graphicFrame>
        <p:nvGraphicFramePr>
          <p:cNvPr id="4" name="Table 3">
            <a:extLst>
              <a:ext uri="{FF2B5EF4-FFF2-40B4-BE49-F238E27FC236}">
                <a16:creationId xmlns:a16="http://schemas.microsoft.com/office/drawing/2014/main" id="{827EB240-A7CA-AEDF-FCE9-DE894F0483A1}"/>
              </a:ext>
            </a:extLst>
          </p:cNvPr>
          <p:cNvGraphicFramePr>
            <a:graphicFrameLocks noGrp="1"/>
          </p:cNvGraphicFramePr>
          <p:nvPr>
            <p:extLst>
              <p:ext uri="{D42A27DB-BD31-4B8C-83A1-F6EECF244321}">
                <p14:modId xmlns:p14="http://schemas.microsoft.com/office/powerpoint/2010/main" val="1582114810"/>
              </p:ext>
            </p:extLst>
          </p:nvPr>
        </p:nvGraphicFramePr>
        <p:xfrm>
          <a:off x="517525" y="1956122"/>
          <a:ext cx="11010860" cy="3885287"/>
        </p:xfrm>
        <a:graphic>
          <a:graphicData uri="http://schemas.openxmlformats.org/drawingml/2006/table">
            <a:tbl>
              <a:tblPr firstRow="1" firstCol="1" lastRow="1" lastCol="1" bandRow="1" bandCol="1">
                <a:tableStyleId>{5202B0CA-FC54-4496-8BCA-5EF66A818D29}</a:tableStyleId>
              </a:tblPr>
              <a:tblGrid>
                <a:gridCol w="3015536">
                  <a:extLst>
                    <a:ext uri="{9D8B030D-6E8A-4147-A177-3AD203B41FA5}">
                      <a16:colId xmlns:a16="http://schemas.microsoft.com/office/drawing/2014/main" val="4272416976"/>
                    </a:ext>
                  </a:extLst>
                </a:gridCol>
                <a:gridCol w="7995324">
                  <a:extLst>
                    <a:ext uri="{9D8B030D-6E8A-4147-A177-3AD203B41FA5}">
                      <a16:colId xmlns:a16="http://schemas.microsoft.com/office/drawing/2014/main" val="1435438610"/>
                    </a:ext>
                  </a:extLst>
                </a:gridCol>
              </a:tblGrid>
              <a:tr h="461277">
                <a:tc gridSpan="2">
                  <a:txBody>
                    <a:bodyPr/>
                    <a:lstStyle/>
                    <a:p>
                      <a:pPr marL="67945" marR="2120900">
                        <a:lnSpc>
                          <a:spcPct val="115000"/>
                        </a:lnSpc>
                        <a:spcBef>
                          <a:spcPts val="190"/>
                        </a:spcBef>
                        <a:spcAft>
                          <a:spcPts val="800"/>
                        </a:spcAft>
                      </a:pPr>
                      <a:r>
                        <a:rPr lang="en-GB" sz="1800" noProof="0" dirty="0">
                          <a:effectLst/>
                        </a:rPr>
                        <a:t>DBS &amp; local checks requirements</a:t>
                      </a:r>
                      <a:endParaRPr lang="en-GB" sz="180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7B4E"/>
                    </a:solidFill>
                  </a:tcPr>
                </a:tc>
                <a:tc hMerge="1">
                  <a:txBody>
                    <a:bodyPr/>
                    <a:lstStyle/>
                    <a:p>
                      <a:endParaRPr lang="en-GB"/>
                    </a:p>
                  </a:txBody>
                  <a:tcPr/>
                </a:tc>
                <a:extLst>
                  <a:ext uri="{0D108BD9-81ED-4DB2-BD59-A6C34878D82A}">
                    <a16:rowId xmlns:a16="http://schemas.microsoft.com/office/drawing/2014/main" val="505022865"/>
                  </a:ext>
                </a:extLst>
              </a:tr>
              <a:tr h="1157819">
                <a:tc>
                  <a:txBody>
                    <a:bodyPr/>
                    <a:lstStyle/>
                    <a:p>
                      <a:pPr marL="67945">
                        <a:lnSpc>
                          <a:spcPct val="115000"/>
                        </a:lnSpc>
                        <a:spcBef>
                          <a:spcPts val="180"/>
                        </a:spcBef>
                        <a:spcAft>
                          <a:spcPts val="800"/>
                        </a:spcAft>
                      </a:pPr>
                      <a:r>
                        <a:rPr lang="en-GB" sz="1800" b="0" noProof="0" dirty="0">
                          <a:solidFill>
                            <a:srgbClr val="4D4639"/>
                          </a:solidFill>
                          <a:effectLst/>
                        </a:rPr>
                        <a:t>Before mailing 1</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tc>
                  <a:txBody>
                    <a:bodyPr/>
                    <a:lstStyle/>
                    <a:p>
                      <a:pPr marL="67945">
                        <a:lnSpc>
                          <a:spcPct val="115000"/>
                        </a:lnSpc>
                        <a:spcBef>
                          <a:spcPts val="180"/>
                        </a:spcBef>
                        <a:spcAft>
                          <a:spcPts val="800"/>
                        </a:spcAft>
                      </a:pPr>
                      <a:r>
                        <a:rPr lang="en-GB" sz="1800" b="0" noProof="0" dirty="0">
                          <a:solidFill>
                            <a:srgbClr val="4D4639"/>
                          </a:solidFill>
                          <a:effectLst/>
                        </a:rPr>
                        <a:t>Local checks AND DBS checks at the time of drawing your sample</a:t>
                      </a:r>
                    </a:p>
                    <a:p>
                      <a:pPr marL="67945">
                        <a:lnSpc>
                          <a:spcPct val="115000"/>
                        </a:lnSpc>
                        <a:spcBef>
                          <a:spcPts val="180"/>
                        </a:spcBef>
                        <a:spcAft>
                          <a:spcPts val="800"/>
                        </a:spcAft>
                      </a:pPr>
                      <a:r>
                        <a:rPr lang="en-GB" sz="1800" b="1" noProof="0" dirty="0">
                          <a:solidFill>
                            <a:srgbClr val="007B4E"/>
                          </a:solidFill>
                          <a:effectLst/>
                        </a:rPr>
                        <a:t>Further deceased checks will be needed if it has been 2 weeks or more since DBS checks prior to sample submission and mailing 1</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3499169269"/>
                  </a:ext>
                </a:extLst>
              </a:tr>
              <a:tr h="378448">
                <a:tc>
                  <a:txBody>
                    <a:bodyPr/>
                    <a:lstStyle/>
                    <a:p>
                      <a:pPr marL="67945">
                        <a:lnSpc>
                          <a:spcPct val="115000"/>
                        </a:lnSpc>
                        <a:spcBef>
                          <a:spcPts val="180"/>
                        </a:spcBef>
                        <a:spcAft>
                          <a:spcPts val="800"/>
                        </a:spcAft>
                      </a:pPr>
                      <a:r>
                        <a:rPr lang="en-GB" sz="1800" b="0" noProof="0" dirty="0">
                          <a:solidFill>
                            <a:srgbClr val="4D4639"/>
                          </a:solidFill>
                          <a:effectLst/>
                        </a:rPr>
                        <a:t>Before SMS 1</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tc>
                  <a:txBody>
                    <a:bodyPr/>
                    <a:lstStyle/>
                    <a:p>
                      <a:pPr marL="67945">
                        <a:lnSpc>
                          <a:spcPct val="115000"/>
                        </a:lnSpc>
                        <a:spcBef>
                          <a:spcPts val="180"/>
                        </a:spcBef>
                        <a:spcAft>
                          <a:spcPts val="800"/>
                        </a:spcAft>
                      </a:pPr>
                      <a:r>
                        <a:rPr lang="en-GB" sz="1800" b="0" noProof="0" dirty="0">
                          <a:solidFill>
                            <a:srgbClr val="4D4639"/>
                          </a:solidFill>
                          <a:effectLst/>
                        </a:rPr>
                        <a:t>No checks</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2466273975"/>
                  </a:ext>
                </a:extLst>
              </a:tr>
              <a:tr h="378448">
                <a:tc>
                  <a:txBody>
                    <a:bodyPr/>
                    <a:lstStyle/>
                    <a:p>
                      <a:pPr marL="67945">
                        <a:lnSpc>
                          <a:spcPct val="115000"/>
                        </a:lnSpc>
                        <a:spcBef>
                          <a:spcPts val="180"/>
                        </a:spcBef>
                        <a:spcAft>
                          <a:spcPts val="800"/>
                        </a:spcAft>
                      </a:pPr>
                      <a:r>
                        <a:rPr lang="en-GB" sz="1800" b="0" noProof="0" dirty="0">
                          <a:solidFill>
                            <a:srgbClr val="4D4639"/>
                          </a:solidFill>
                          <a:effectLst/>
                        </a:rPr>
                        <a:t>Before mailing 2</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tc>
                  <a:txBody>
                    <a:bodyPr/>
                    <a:lstStyle/>
                    <a:p>
                      <a:pPr marL="67945">
                        <a:lnSpc>
                          <a:spcPct val="115000"/>
                        </a:lnSpc>
                        <a:spcBef>
                          <a:spcPts val="180"/>
                        </a:spcBef>
                        <a:spcAft>
                          <a:spcPts val="800"/>
                        </a:spcAft>
                      </a:pPr>
                      <a:r>
                        <a:rPr lang="en-GB" sz="1800" b="0" noProof="0" dirty="0">
                          <a:solidFill>
                            <a:srgbClr val="4D4639"/>
                          </a:solidFill>
                          <a:effectLst/>
                        </a:rPr>
                        <a:t>Local checks AND DBS checks</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424229741"/>
                  </a:ext>
                </a:extLst>
              </a:tr>
              <a:tr h="376987">
                <a:tc>
                  <a:txBody>
                    <a:bodyPr/>
                    <a:lstStyle/>
                    <a:p>
                      <a:pPr marL="67945">
                        <a:lnSpc>
                          <a:spcPct val="115000"/>
                        </a:lnSpc>
                        <a:spcBef>
                          <a:spcPts val="180"/>
                        </a:spcBef>
                        <a:spcAft>
                          <a:spcPts val="800"/>
                        </a:spcAft>
                      </a:pPr>
                      <a:r>
                        <a:rPr lang="en-GB" sz="1800" b="0" noProof="0" dirty="0">
                          <a:solidFill>
                            <a:srgbClr val="4D4639"/>
                          </a:solidFill>
                          <a:effectLst/>
                        </a:rPr>
                        <a:t>Before SMS 2</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B w="50800" cmpd="dbl">
                      <a:noFill/>
                    </a:lnB>
                    <a:solidFill>
                      <a:schemeClr val="bg1">
                        <a:lumMod val="85000"/>
                      </a:schemeClr>
                    </a:solidFill>
                  </a:tcPr>
                </a:tc>
                <a:tc>
                  <a:txBody>
                    <a:bodyPr/>
                    <a:lstStyle/>
                    <a:p>
                      <a:pPr marL="67945">
                        <a:lnSpc>
                          <a:spcPct val="115000"/>
                        </a:lnSpc>
                        <a:spcBef>
                          <a:spcPts val="180"/>
                        </a:spcBef>
                        <a:spcAft>
                          <a:spcPts val="800"/>
                        </a:spcAft>
                      </a:pPr>
                      <a:r>
                        <a:rPr lang="en-GB" sz="1800" b="0" noProof="0" dirty="0">
                          <a:solidFill>
                            <a:srgbClr val="4D4639"/>
                          </a:solidFill>
                          <a:effectLst/>
                        </a:rPr>
                        <a:t>No checks</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B w="50800" cmpd="dbl">
                      <a:noFill/>
                    </a:lnB>
                    <a:solidFill>
                      <a:schemeClr val="bg1">
                        <a:lumMod val="85000"/>
                      </a:schemeClr>
                    </a:solidFill>
                  </a:tcPr>
                </a:tc>
                <a:extLst>
                  <a:ext uri="{0D108BD9-81ED-4DB2-BD59-A6C34878D82A}">
                    <a16:rowId xmlns:a16="http://schemas.microsoft.com/office/drawing/2014/main" val="2157310971"/>
                  </a:ext>
                </a:extLst>
              </a:tr>
              <a:tr h="377436">
                <a:tc>
                  <a:txBody>
                    <a:bodyPr/>
                    <a:lstStyle/>
                    <a:p>
                      <a:pPr marL="67945">
                        <a:lnSpc>
                          <a:spcPct val="115000"/>
                        </a:lnSpc>
                        <a:spcBef>
                          <a:spcPts val="180"/>
                        </a:spcBef>
                        <a:spcAft>
                          <a:spcPts val="800"/>
                        </a:spcAft>
                      </a:pPr>
                      <a:r>
                        <a:rPr lang="en-GB" sz="1800" b="0" noProof="0" dirty="0">
                          <a:solidFill>
                            <a:srgbClr val="4D4639"/>
                          </a:solidFill>
                          <a:effectLst/>
                        </a:rPr>
                        <a:t>Before mailing 3</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lnB>
                      <a:noFill/>
                    </a:lnB>
                    <a:solidFill>
                      <a:schemeClr val="bg1"/>
                    </a:solidFill>
                  </a:tcPr>
                </a:tc>
                <a:tc>
                  <a:txBody>
                    <a:bodyPr/>
                    <a:lstStyle/>
                    <a:p>
                      <a:pPr marL="67945">
                        <a:lnSpc>
                          <a:spcPct val="115000"/>
                        </a:lnSpc>
                        <a:spcBef>
                          <a:spcPts val="180"/>
                        </a:spcBef>
                        <a:spcAft>
                          <a:spcPts val="800"/>
                        </a:spcAft>
                      </a:pPr>
                      <a:r>
                        <a:rPr lang="en-GB" sz="1800" b="0" noProof="0" dirty="0">
                          <a:solidFill>
                            <a:srgbClr val="4D4639"/>
                          </a:solidFill>
                          <a:effectLst/>
                        </a:rPr>
                        <a:t>Local checks AND DBS checks</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lnB>
                      <a:noFill/>
                    </a:lnB>
                    <a:solidFill>
                      <a:schemeClr val="bg1"/>
                    </a:solidFill>
                  </a:tcPr>
                </a:tc>
                <a:extLst>
                  <a:ext uri="{0D108BD9-81ED-4DB2-BD59-A6C34878D82A}">
                    <a16:rowId xmlns:a16="http://schemas.microsoft.com/office/drawing/2014/main" val="3642668437"/>
                  </a:ext>
                </a:extLst>
              </a:tr>
              <a:tr h="377436">
                <a:tc>
                  <a:txBody>
                    <a:bodyPr/>
                    <a:lstStyle/>
                    <a:p>
                      <a:pPr marL="67945">
                        <a:lnSpc>
                          <a:spcPct val="115000"/>
                        </a:lnSpc>
                        <a:spcBef>
                          <a:spcPts val="180"/>
                        </a:spcBef>
                        <a:spcAft>
                          <a:spcPts val="800"/>
                        </a:spcAft>
                      </a:pPr>
                      <a:r>
                        <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rPr>
                        <a:t>Before SMS 3</a:t>
                      </a:r>
                    </a:p>
                  </a:txBody>
                  <a:tcPr marL="0" marR="0" marT="0" marB="0">
                    <a:lnT w="50800" cmpd="dbl">
                      <a:noFill/>
                    </a:lnT>
                    <a:lnB w="50800" cmpd="dbl">
                      <a:noFill/>
                    </a:lnB>
                    <a:solidFill>
                      <a:schemeClr val="bg1">
                        <a:lumMod val="85000"/>
                      </a:schemeClr>
                    </a:solidFill>
                  </a:tcPr>
                </a:tc>
                <a:tc>
                  <a:txBody>
                    <a:bodyPr/>
                    <a:lstStyle/>
                    <a:p>
                      <a:pPr marL="67945">
                        <a:lnSpc>
                          <a:spcPct val="115000"/>
                        </a:lnSpc>
                        <a:spcBef>
                          <a:spcPts val="180"/>
                        </a:spcBef>
                        <a:spcAft>
                          <a:spcPts val="800"/>
                        </a:spcAft>
                      </a:pPr>
                      <a:r>
                        <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rPr>
                        <a:t>No checks</a:t>
                      </a:r>
                    </a:p>
                  </a:txBody>
                  <a:tcPr marL="0" marR="0" marT="0" marB="0">
                    <a:lnT w="50800" cmpd="dbl">
                      <a:noFill/>
                    </a:lnT>
                    <a:lnB w="50800" cmpd="dbl">
                      <a:noFill/>
                    </a:lnB>
                    <a:solidFill>
                      <a:schemeClr val="bg1">
                        <a:lumMod val="85000"/>
                      </a:schemeClr>
                    </a:solidFill>
                  </a:tcPr>
                </a:tc>
                <a:extLst>
                  <a:ext uri="{0D108BD9-81ED-4DB2-BD59-A6C34878D82A}">
                    <a16:rowId xmlns:a16="http://schemas.microsoft.com/office/drawing/2014/main" val="2690100071"/>
                  </a:ext>
                </a:extLst>
              </a:tr>
              <a:tr h="377436">
                <a:tc>
                  <a:txBody>
                    <a:bodyPr/>
                    <a:lstStyle/>
                    <a:p>
                      <a:pPr marL="67945">
                        <a:lnSpc>
                          <a:spcPct val="115000"/>
                        </a:lnSpc>
                        <a:spcBef>
                          <a:spcPts val="180"/>
                        </a:spcBef>
                        <a:spcAft>
                          <a:spcPts val="800"/>
                        </a:spcAft>
                      </a:pPr>
                      <a:r>
                        <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rPr>
                        <a:t>Before mailing 4</a:t>
                      </a:r>
                    </a:p>
                  </a:txBody>
                  <a:tcPr marL="0" marR="0" marT="0" marB="0">
                    <a:lnT w="50800" cmpd="dbl">
                      <a:noFill/>
                    </a:lnT>
                    <a:solidFill>
                      <a:schemeClr val="bg1"/>
                    </a:solidFill>
                  </a:tcPr>
                </a:tc>
                <a:tc>
                  <a:txBody>
                    <a:bodyPr/>
                    <a:lstStyle/>
                    <a:p>
                      <a:pPr marL="67945" marR="0" lvl="0" indent="0" algn="l" defTabSz="914400" rtl="0" eaLnBrk="1" fontAlgn="auto" latinLnBrk="0" hangingPunct="1">
                        <a:lnSpc>
                          <a:spcPct val="115000"/>
                        </a:lnSpc>
                        <a:spcBef>
                          <a:spcPts val="180"/>
                        </a:spcBef>
                        <a:spcAft>
                          <a:spcPts val="800"/>
                        </a:spcAft>
                        <a:buClrTx/>
                        <a:buSzTx/>
                        <a:buFontTx/>
                        <a:buNone/>
                        <a:tabLst/>
                        <a:defRPr/>
                      </a:pPr>
                      <a:r>
                        <a:rPr lang="en-GB" sz="1800" b="0" noProof="0" dirty="0">
                          <a:solidFill>
                            <a:srgbClr val="4D4639"/>
                          </a:solidFill>
                          <a:effectLst/>
                        </a:rPr>
                        <a:t>Local checks AND DBS checks</a:t>
                      </a:r>
                      <a:endParaRPr lang="en-GB" sz="1800" b="0" noProof="0" dirty="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T w="50800" cmpd="dbl">
                      <a:noFill/>
                    </a:lnT>
                    <a:solidFill>
                      <a:schemeClr val="bg1"/>
                    </a:solidFill>
                  </a:tcPr>
                </a:tc>
                <a:extLst>
                  <a:ext uri="{0D108BD9-81ED-4DB2-BD59-A6C34878D82A}">
                    <a16:rowId xmlns:a16="http://schemas.microsoft.com/office/drawing/2014/main" val="123880177"/>
                  </a:ext>
                </a:extLst>
              </a:tr>
            </a:tbl>
          </a:graphicData>
        </a:graphic>
      </p:graphicFrame>
      <p:sp>
        <p:nvSpPr>
          <p:cNvPr id="8" name="TextBox 7">
            <a:extLst>
              <a:ext uri="{FF2B5EF4-FFF2-40B4-BE49-F238E27FC236}">
                <a16:creationId xmlns:a16="http://schemas.microsoft.com/office/drawing/2014/main" id="{DD94E2E0-6A91-ED18-DF07-CF602AA7B51D}"/>
              </a:ext>
            </a:extLst>
          </p:cNvPr>
          <p:cNvSpPr txBox="1"/>
          <p:nvPr/>
        </p:nvSpPr>
        <p:spPr>
          <a:xfrm>
            <a:off x="405596" y="1111378"/>
            <a:ext cx="11380808" cy="646331"/>
          </a:xfrm>
          <a:prstGeom prst="rect">
            <a:avLst/>
          </a:prstGeom>
          <a:noFill/>
        </p:spPr>
        <p:txBody>
          <a:bodyPr wrap="square">
            <a:spAutoFit/>
          </a:bodyPr>
          <a:lstStyle/>
          <a:p>
            <a:pPr>
              <a:spcAft>
                <a:spcPts val="500"/>
              </a:spcAft>
            </a:pPr>
            <a:r>
              <a:rPr lang="en-GB" sz="1800" noProof="0" dirty="0">
                <a:latin typeface="Arial" panose="020B0604020202020204" pitchFamily="34" charset="0"/>
                <a:cs typeface="Arial" panose="020B0604020202020204" pitchFamily="34" charset="0"/>
              </a:rPr>
              <a:t>Once you draw your sample of eligible </a:t>
            </a:r>
            <a:r>
              <a:rPr lang="en-GB" noProof="0" dirty="0">
                <a:latin typeface="Arial" panose="020B0604020202020204" pitchFamily="34" charset="0"/>
                <a:cs typeface="Arial" panose="020B0604020202020204" pitchFamily="34" charset="0"/>
              </a:rPr>
              <a:t>service user</a:t>
            </a:r>
            <a:r>
              <a:rPr lang="en-GB" sz="1800" noProof="0" dirty="0">
                <a:latin typeface="Arial" panose="020B0604020202020204" pitchFamily="34" charset="0"/>
                <a:cs typeface="Arial" panose="020B0604020202020204" pitchFamily="34" charset="0"/>
              </a:rPr>
              <a:t>s, this list must be locally checked for deceased service users AND it must be submitted for demographic batch service (DBS) checks</a:t>
            </a:r>
            <a:r>
              <a:rPr lang="en-GB" noProof="0" dirty="0">
                <a:latin typeface="Arial" panose="020B0604020202020204" pitchFamily="34" charset="0"/>
                <a:cs typeface="Arial" panose="020B0604020202020204" pitchFamily="34" charset="0"/>
              </a:rPr>
              <a:t>:</a:t>
            </a:r>
            <a:endParaRPr lang="en-GB" sz="1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834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2C9A-D92E-7F90-8E65-8028D89D9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B2B68-9814-71BA-4EDA-F14CAE29BEEC}"/>
              </a:ext>
            </a:extLst>
          </p:cNvPr>
          <p:cNvSpPr>
            <a:spLocks noGrp="1"/>
          </p:cNvSpPr>
          <p:nvPr>
            <p:ph type="title"/>
          </p:nvPr>
        </p:nvSpPr>
        <p:spPr/>
        <p:txBody>
          <a:bodyPr/>
          <a:lstStyle/>
          <a:p>
            <a:r>
              <a:rPr lang="en-GB" noProof="0" dirty="0"/>
              <a:t>DBS Requirements</a:t>
            </a:r>
          </a:p>
        </p:txBody>
      </p:sp>
      <p:sp>
        <p:nvSpPr>
          <p:cNvPr id="3" name="Content Placeholder 2">
            <a:extLst>
              <a:ext uri="{FF2B5EF4-FFF2-40B4-BE49-F238E27FC236}">
                <a16:creationId xmlns:a16="http://schemas.microsoft.com/office/drawing/2014/main" id="{A10BD981-6701-A151-A23A-68AD1D08A617}"/>
              </a:ext>
            </a:extLst>
          </p:cNvPr>
          <p:cNvSpPr>
            <a:spLocks noGrp="1"/>
          </p:cNvSpPr>
          <p:nvPr>
            <p:ph idx="1"/>
          </p:nvPr>
        </p:nvSpPr>
        <p:spPr/>
        <p:txBody>
          <a:bodyPr/>
          <a:lstStyle/>
          <a:p>
            <a:pPr lvl="1"/>
            <a:r>
              <a:rPr lang="en-GB" sz="2000" noProof="0" dirty="0"/>
              <a:t>Some contractors have the capability of running DBS checks during fieldwork on the trusts’ behalf.</a:t>
            </a:r>
          </a:p>
          <a:p>
            <a:pPr lvl="2"/>
            <a:r>
              <a:rPr lang="en-GB" sz="2000" noProof="0" dirty="0"/>
              <a:t>This removes the requirement for trusts to run DBS checks ahead of mailing two, mailing three and mailing four BUT:</a:t>
            </a:r>
          </a:p>
          <a:p>
            <a:pPr lvl="3"/>
            <a:r>
              <a:rPr lang="en-GB" sz="2000" b="1" noProof="0" dirty="0"/>
              <a:t>Trusts are still required to run local checks between mailings.</a:t>
            </a:r>
          </a:p>
          <a:p>
            <a:pPr lvl="3"/>
            <a:r>
              <a:rPr lang="en-GB" sz="2000" b="1" noProof="0" dirty="0"/>
              <a:t>Trusts are still expected to run the initial DBS checks when drawing the initial sample.</a:t>
            </a:r>
          </a:p>
          <a:p>
            <a:pPr lvl="1"/>
            <a:r>
              <a:rPr lang="en-GB" sz="2000" noProof="0" dirty="0"/>
              <a:t>NHS Numbers of mother and baby and Full date of birth of mother and baby will be required in the sample sent to your contractor to allow them to conduct DBS checks on your behalf during fieldwork.</a:t>
            </a:r>
          </a:p>
          <a:p>
            <a:pPr lvl="1"/>
            <a:r>
              <a:rPr lang="en-GB" sz="2000" noProof="0" dirty="0"/>
              <a:t>Please discuss further with your contractor.</a:t>
            </a:r>
          </a:p>
          <a:p>
            <a:endParaRPr lang="en-GB" sz="2000" noProof="0" dirty="0"/>
          </a:p>
        </p:txBody>
      </p:sp>
      <p:sp>
        <p:nvSpPr>
          <p:cNvPr id="4" name="Google Shape;658;p26">
            <a:extLst>
              <a:ext uri="{FF2B5EF4-FFF2-40B4-BE49-F238E27FC236}">
                <a16:creationId xmlns:a16="http://schemas.microsoft.com/office/drawing/2014/main" id="{4A916A26-205B-5C85-CD38-FFB61AD2CA94}"/>
              </a:ext>
              <a:ext uri="{C183D7F6-B498-43B3-948B-1728B52AA6E4}">
                <adec:decorative xmlns:adec="http://schemas.microsoft.com/office/drawing/2017/decorative" val="1"/>
              </a:ext>
            </a:extLst>
          </p:cNvPr>
          <p:cNvSpPr/>
          <p:nvPr/>
        </p:nvSpPr>
        <p:spPr>
          <a:xfrm>
            <a:off x="7153385" y="5072156"/>
            <a:ext cx="1545446" cy="1296364"/>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grpSp>
        <p:nvGrpSpPr>
          <p:cNvPr id="6" name="Group 5">
            <a:extLst>
              <a:ext uri="{FF2B5EF4-FFF2-40B4-BE49-F238E27FC236}">
                <a16:creationId xmlns:a16="http://schemas.microsoft.com/office/drawing/2014/main" id="{D30E8713-4C30-5780-9D55-BC7EEC91EC86}"/>
              </a:ext>
            </a:extLst>
          </p:cNvPr>
          <p:cNvGrpSpPr/>
          <p:nvPr/>
        </p:nvGrpSpPr>
        <p:grpSpPr>
          <a:xfrm>
            <a:off x="7358049" y="5243905"/>
            <a:ext cx="1136117" cy="952865"/>
            <a:chOff x="7752652" y="5520964"/>
            <a:chExt cx="1136117" cy="952865"/>
          </a:xfrm>
        </p:grpSpPr>
        <p:sp>
          <p:nvSpPr>
            <p:cNvPr id="5" name="Google Shape;659;p26">
              <a:extLst>
                <a:ext uri="{FF2B5EF4-FFF2-40B4-BE49-F238E27FC236}">
                  <a16:creationId xmlns:a16="http://schemas.microsoft.com/office/drawing/2014/main" id="{EB4636A4-53A8-B9A7-B71B-01309D1DB020}"/>
                </a:ext>
              </a:extLst>
            </p:cNvPr>
            <p:cNvSpPr/>
            <p:nvPr/>
          </p:nvSpPr>
          <p:spPr>
            <a:xfrm>
              <a:off x="7752652" y="5520964"/>
              <a:ext cx="1136117" cy="952865"/>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endParaRPr lang="en-GB" sz="2400" noProof="0" dirty="0">
                <a:latin typeface="+mj-lt"/>
              </a:endParaRPr>
            </a:p>
          </p:txBody>
        </p:sp>
        <p:pic>
          <p:nvPicPr>
            <p:cNvPr id="8" name="Graphic 7" descr="Clipboard Partially Checked with solid fill">
              <a:extLst>
                <a:ext uri="{FF2B5EF4-FFF2-40B4-BE49-F238E27FC236}">
                  <a16:creationId xmlns:a16="http://schemas.microsoft.com/office/drawing/2014/main" id="{33AA31DF-BB4F-8537-7291-A02C2EE0D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96836" y="5673522"/>
              <a:ext cx="647751" cy="647751"/>
            </a:xfrm>
            <a:prstGeom prst="rect">
              <a:avLst/>
            </a:prstGeom>
          </p:spPr>
        </p:pic>
      </p:grpSp>
    </p:spTree>
    <p:extLst>
      <p:ext uri="{BB962C8B-B14F-4D97-AF65-F5344CB8AC3E}">
        <p14:creationId xmlns:p14="http://schemas.microsoft.com/office/powerpoint/2010/main" val="2086006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A350C-7129-11BD-0CAC-59E7A0B5C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71117E-52C6-2490-B77E-6E156F311EF1}"/>
              </a:ext>
            </a:extLst>
          </p:cNvPr>
          <p:cNvSpPr>
            <a:spLocks noGrp="1"/>
          </p:cNvSpPr>
          <p:nvPr>
            <p:ph type="title"/>
          </p:nvPr>
        </p:nvSpPr>
        <p:spPr/>
        <p:txBody>
          <a:bodyPr/>
          <a:lstStyle/>
          <a:p>
            <a:r>
              <a:rPr lang="en-GB" noProof="0" dirty="0"/>
              <a:t>Useful NPSP Instruction Documents</a:t>
            </a:r>
          </a:p>
        </p:txBody>
      </p:sp>
      <p:sp>
        <p:nvSpPr>
          <p:cNvPr id="6" name="Content Placeholder 2">
            <a:extLst>
              <a:ext uri="{FF2B5EF4-FFF2-40B4-BE49-F238E27FC236}">
                <a16:creationId xmlns:a16="http://schemas.microsoft.com/office/drawing/2014/main" id="{B08EE230-7096-1176-2A91-1F5D58B40303}"/>
              </a:ext>
            </a:extLst>
          </p:cNvPr>
          <p:cNvSpPr>
            <a:spLocks noGrp="1"/>
          </p:cNvSpPr>
          <p:nvPr>
            <p:ph idx="1"/>
          </p:nvPr>
        </p:nvSpPr>
        <p:spPr>
          <a:xfrm>
            <a:off x="517525" y="1225929"/>
            <a:ext cx="10964562" cy="1261641"/>
          </a:xfrm>
        </p:spPr>
        <p:txBody>
          <a:bodyPr>
            <a:normAutofit/>
          </a:bodyPr>
          <a:lstStyle/>
          <a:p>
            <a:r>
              <a:rPr lang="en-GB" noProof="0" dirty="0">
                <a:latin typeface="Arial" panose="020B0604020202020204" pitchFamily="34" charset="0"/>
                <a:cs typeface="Arial" panose="020B0604020202020204" pitchFamily="34" charset="0"/>
              </a:rPr>
              <a:t>Other instructional documents that are useful for implementing the 2026 Maternity Survey can be found on the </a:t>
            </a:r>
            <a:r>
              <a:rPr lang="en-GB" noProof="0" dirty="0">
                <a:solidFill>
                  <a:srgbClr val="1E445C"/>
                </a:solidFill>
                <a:hlinkClick r:id="rId3">
                  <a:extLst>
                    <a:ext uri="{A12FA001-AC4F-418D-AE19-62706E023703}">
                      <ahyp:hlinkClr xmlns:ahyp="http://schemas.microsoft.com/office/drawing/2018/hyperlinkcolor" val="tx"/>
                    </a:ext>
                  </a:extLst>
                </a:hlinkClick>
              </a:rPr>
              <a:t>NHS Surveys website</a:t>
            </a:r>
            <a:r>
              <a:rPr lang="en-GB" noProof="0" dirty="0">
                <a:solidFill>
                  <a:srgbClr val="007B4E"/>
                </a:solidFill>
              </a:rPr>
              <a:t>:</a:t>
            </a:r>
          </a:p>
        </p:txBody>
      </p:sp>
      <p:sp>
        <p:nvSpPr>
          <p:cNvPr id="7" name="Content Placeholder 2">
            <a:extLst>
              <a:ext uri="{FF2B5EF4-FFF2-40B4-BE49-F238E27FC236}">
                <a16:creationId xmlns:a16="http://schemas.microsoft.com/office/drawing/2014/main" id="{537CDFEE-FAE0-E431-DC14-33DF8479F06B}"/>
              </a:ext>
            </a:extLst>
          </p:cNvPr>
          <p:cNvSpPr txBox="1">
            <a:spLocks/>
          </p:cNvSpPr>
          <p:nvPr/>
        </p:nvSpPr>
        <p:spPr>
          <a:xfrm>
            <a:off x="517525" y="2210565"/>
            <a:ext cx="5686505" cy="3764641"/>
          </a:xfrm>
          <a:prstGeom prst="roundRect">
            <a:avLst>
              <a:gd name="adj" fmla="val 2519"/>
            </a:avLst>
          </a:prstGeom>
          <a:solidFill>
            <a:schemeClr val="bg2">
              <a:lumMod val="20000"/>
              <a:lumOff val="80000"/>
            </a:schemeClr>
          </a:solidFill>
          <a:ln>
            <a:solidFill>
              <a:srgbClr val="1E445C"/>
            </a:solidFill>
          </a:ln>
        </p:spPr>
        <p:style>
          <a:lnRef idx="1">
            <a:schemeClr val="accent6"/>
          </a:lnRef>
          <a:fillRef idx="2">
            <a:schemeClr val="accent6"/>
          </a:fillRef>
          <a:effectRef idx="1">
            <a:schemeClr val="accent6"/>
          </a:effectRef>
          <a:fontRef idx="minor">
            <a:schemeClr val="dk1"/>
          </a:fontRef>
        </p:style>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lvl="1" indent="-342900">
              <a:lnSpc>
                <a:spcPct val="150000"/>
              </a:lnSpc>
              <a:spcBef>
                <a:spcPts val="250"/>
              </a:spcBef>
              <a:buClrTx/>
              <a:buSzPct val="100000"/>
              <a:buFont typeface="+mj-lt"/>
              <a:buAutoNum type="arabicParenR"/>
            </a:pPr>
            <a:r>
              <a:rPr lang="en-GB" sz="1800" noProof="0" dirty="0">
                <a:hlinkClick r:id="rId5"/>
              </a:rPr>
              <a:t>Patient feedback and the NHS Constitution</a:t>
            </a:r>
            <a:endParaRPr lang="en-GB" sz="1800" noProof="0" dirty="0"/>
          </a:p>
          <a:p>
            <a:pPr marL="441325" lvl="1" indent="-342900">
              <a:lnSpc>
                <a:spcPct val="150000"/>
              </a:lnSpc>
              <a:spcBef>
                <a:spcPts val="250"/>
              </a:spcBef>
              <a:buClrTx/>
              <a:buSzPct val="100000"/>
              <a:buFont typeface="+mj-lt"/>
              <a:buAutoNum type="arabicParenR"/>
            </a:pPr>
            <a:r>
              <a:rPr lang="en-GB" sz="1800" noProof="0" dirty="0">
                <a:hlinkClick r:id="rId6"/>
              </a:rPr>
              <a:t>Setting up a project team</a:t>
            </a:r>
            <a:endParaRPr lang="en-GB" sz="1800" noProof="0" dirty="0"/>
          </a:p>
          <a:p>
            <a:pPr marL="441325" lvl="1" indent="-342900">
              <a:lnSpc>
                <a:spcPct val="150000"/>
              </a:lnSpc>
              <a:spcBef>
                <a:spcPts val="250"/>
              </a:spcBef>
              <a:buClrTx/>
              <a:buSzPct val="100000"/>
              <a:buFont typeface="+mj-lt"/>
              <a:buAutoNum type="arabicParenR"/>
            </a:pPr>
            <a:r>
              <a:rPr lang="en-GB" sz="1800" noProof="0" dirty="0">
                <a:hlinkClick r:id="rId7"/>
              </a:rPr>
              <a:t>Data protection and confidentiality</a:t>
            </a:r>
            <a:endParaRPr lang="en-GB" sz="1800" noProof="0" dirty="0"/>
          </a:p>
          <a:p>
            <a:pPr marL="441325" lvl="1" indent="-342900">
              <a:lnSpc>
                <a:spcPct val="150000"/>
              </a:lnSpc>
              <a:spcBef>
                <a:spcPts val="250"/>
              </a:spcBef>
              <a:buClrTx/>
              <a:buSzPct val="100000"/>
              <a:buFont typeface="+mj-lt"/>
              <a:buAutoNum type="arabicParenR"/>
            </a:pPr>
            <a:r>
              <a:rPr lang="en-GB" sz="1800" noProof="0" dirty="0">
                <a:hlinkClick r:id="rId8"/>
              </a:rPr>
              <a:t>Ethical issues, ethical committees and research governance</a:t>
            </a:r>
            <a:endParaRPr lang="en-GB" sz="1800" noProof="0" dirty="0"/>
          </a:p>
          <a:p>
            <a:pPr marL="441325" lvl="1" indent="-342900">
              <a:lnSpc>
                <a:spcPct val="150000"/>
              </a:lnSpc>
              <a:spcBef>
                <a:spcPts val="250"/>
              </a:spcBef>
              <a:buClrTx/>
              <a:buSzPct val="100000"/>
              <a:buFont typeface="+mj-lt"/>
              <a:buAutoNum type="arabicParenR"/>
            </a:pPr>
            <a:r>
              <a:rPr lang="en-GB" sz="1800" noProof="0" dirty="0">
                <a:hlinkClick r:id="rId9"/>
              </a:rPr>
              <a:t>Collecting data from non-English speaking populations</a:t>
            </a:r>
            <a:endParaRPr lang="en-GB" sz="1800" noProof="0" dirty="0"/>
          </a:p>
          <a:p>
            <a:pPr marL="441325" lvl="1" indent="-342900">
              <a:lnSpc>
                <a:spcPct val="150000"/>
              </a:lnSpc>
              <a:spcBef>
                <a:spcPts val="250"/>
              </a:spcBef>
              <a:buClrTx/>
              <a:buSzPct val="100000"/>
              <a:buFont typeface="+mj-lt"/>
              <a:buAutoNum type="arabicParenR"/>
            </a:pPr>
            <a:r>
              <a:rPr lang="en-GB" sz="1800" noProof="0" dirty="0">
                <a:hlinkClick r:id="rId10"/>
              </a:rPr>
              <a:t>Publicising the survey</a:t>
            </a:r>
            <a:endParaRPr lang="en-GB" sz="1800" noProof="0" dirty="0"/>
          </a:p>
        </p:txBody>
      </p:sp>
      <p:sp>
        <p:nvSpPr>
          <p:cNvPr id="9" name="Content Placeholder 2">
            <a:extLst>
              <a:ext uri="{FF2B5EF4-FFF2-40B4-BE49-F238E27FC236}">
                <a16:creationId xmlns:a16="http://schemas.microsoft.com/office/drawing/2014/main" id="{C2F1DD3B-9D6C-32EC-5FD1-3B479172F7FF}"/>
              </a:ext>
            </a:extLst>
          </p:cNvPr>
          <p:cNvSpPr txBox="1">
            <a:spLocks/>
          </p:cNvSpPr>
          <p:nvPr/>
        </p:nvSpPr>
        <p:spPr>
          <a:xfrm>
            <a:off x="6805914" y="2467877"/>
            <a:ext cx="4866972" cy="3250016"/>
          </a:xfrm>
          <a:prstGeom prst="roundRect">
            <a:avLst>
              <a:gd name="adj" fmla="val 2519"/>
            </a:avLst>
          </a:prstGeom>
          <a:solidFill>
            <a:schemeClr val="bg2">
              <a:lumMod val="20000"/>
              <a:lumOff val="80000"/>
            </a:schemeClr>
          </a:solidFill>
          <a:ln>
            <a:solidFill>
              <a:srgbClr val="1E445C"/>
            </a:solidFill>
          </a:ln>
        </p:spPr>
        <p:style>
          <a:lnRef idx="1">
            <a:schemeClr val="accent6"/>
          </a:lnRef>
          <a:fillRef idx="2">
            <a:schemeClr val="accent6"/>
          </a:fillRef>
          <a:effectRef idx="1">
            <a:schemeClr val="accent6"/>
          </a:effectRef>
          <a:fontRef idx="minor">
            <a:schemeClr val="dk1"/>
          </a:fontRef>
        </p:style>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4"/>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325" lvl="1" indent="-342900">
              <a:lnSpc>
                <a:spcPct val="150000"/>
              </a:lnSpc>
              <a:spcBef>
                <a:spcPts val="250"/>
              </a:spcBef>
              <a:buClrTx/>
              <a:buSzPct val="100000"/>
              <a:buFont typeface="+mj-lt"/>
              <a:buAutoNum type="arabicParenR" startAt="7"/>
            </a:pPr>
            <a:r>
              <a:rPr lang="en-GB" sz="1800" noProof="0" dirty="0">
                <a:hlinkClick r:id="rId11"/>
              </a:rPr>
              <a:t>Implementing the survey – practicalities</a:t>
            </a:r>
            <a:endParaRPr lang="en-GB" sz="1800" noProof="0" dirty="0"/>
          </a:p>
          <a:p>
            <a:pPr marL="441325" lvl="1" indent="-342900">
              <a:lnSpc>
                <a:spcPct val="150000"/>
              </a:lnSpc>
              <a:spcBef>
                <a:spcPts val="250"/>
              </a:spcBef>
              <a:buClrTx/>
              <a:buSzPct val="100000"/>
              <a:buFont typeface="+mj-lt"/>
              <a:buAutoNum type="arabicParenR" startAt="7"/>
            </a:pPr>
            <a:r>
              <a:rPr lang="en-GB" sz="1800" noProof="0" dirty="0">
                <a:hlinkClick r:id="rId12"/>
              </a:rPr>
              <a:t>Submitting samples</a:t>
            </a:r>
            <a:endParaRPr lang="en-GB" sz="1800" noProof="0" dirty="0"/>
          </a:p>
          <a:p>
            <a:pPr marL="441325" lvl="1" indent="-342900">
              <a:lnSpc>
                <a:spcPct val="150000"/>
              </a:lnSpc>
              <a:spcBef>
                <a:spcPts val="250"/>
              </a:spcBef>
              <a:buClrTx/>
              <a:buSzPct val="100000"/>
              <a:buFont typeface="+mj-lt"/>
              <a:buAutoNum type="arabicParenR" startAt="7"/>
            </a:pPr>
            <a:r>
              <a:rPr lang="en-GB" sz="1800" noProof="0" dirty="0">
                <a:hlinkClick r:id="rId13"/>
              </a:rPr>
              <a:t>Entering and submitting final data</a:t>
            </a:r>
            <a:endParaRPr lang="en-GB" sz="1800" noProof="0" dirty="0"/>
          </a:p>
          <a:p>
            <a:pPr marL="441325" lvl="1" indent="-342900">
              <a:lnSpc>
                <a:spcPct val="150000"/>
              </a:lnSpc>
              <a:spcBef>
                <a:spcPts val="250"/>
              </a:spcBef>
              <a:buClrTx/>
              <a:buSzPct val="100000"/>
              <a:buFont typeface="+mj-lt"/>
              <a:buAutoNum type="arabicParenR" startAt="7"/>
            </a:pPr>
            <a:r>
              <a:rPr lang="en-GB" sz="1800" noProof="0" dirty="0"/>
              <a:t> </a:t>
            </a:r>
            <a:r>
              <a:rPr lang="en-GB" sz="1800" noProof="0" dirty="0">
                <a:hlinkClick r:id="rId14"/>
              </a:rPr>
              <a:t>Making sense of the data</a:t>
            </a:r>
            <a:endParaRPr lang="en-GB" sz="1800" noProof="0" dirty="0"/>
          </a:p>
          <a:p>
            <a:pPr marL="441325" lvl="1" indent="-342900">
              <a:lnSpc>
                <a:spcPct val="150000"/>
              </a:lnSpc>
              <a:spcBef>
                <a:spcPts val="250"/>
              </a:spcBef>
              <a:buClrTx/>
              <a:buSzPct val="100000"/>
              <a:buFont typeface="+mj-lt"/>
              <a:buAutoNum type="arabicParenR" startAt="7"/>
            </a:pPr>
            <a:r>
              <a:rPr lang="en-GB" sz="1800" noProof="0" dirty="0"/>
              <a:t> </a:t>
            </a:r>
            <a:r>
              <a:rPr lang="en-GB" sz="1800" noProof="0" dirty="0">
                <a:hlinkClick r:id="rId15"/>
              </a:rPr>
              <a:t>Reporting results</a:t>
            </a:r>
            <a:endParaRPr lang="en-GB" sz="1800" noProof="0" dirty="0"/>
          </a:p>
          <a:p>
            <a:pPr marL="441325" lvl="1" indent="-342900">
              <a:lnSpc>
                <a:spcPct val="150000"/>
              </a:lnSpc>
              <a:spcBef>
                <a:spcPts val="250"/>
              </a:spcBef>
              <a:buClrTx/>
              <a:buSzPct val="100000"/>
              <a:buFont typeface="+mj-lt"/>
              <a:buAutoNum type="arabicParenR" startAt="7"/>
            </a:pPr>
            <a:r>
              <a:rPr lang="en-GB" sz="1800" noProof="0" dirty="0"/>
              <a:t> </a:t>
            </a:r>
            <a:r>
              <a:rPr lang="en-GB" sz="1800" noProof="0" dirty="0">
                <a:hlinkClick r:id="rId16"/>
              </a:rPr>
              <a:t>Updated trust-level benchmark reports</a:t>
            </a:r>
            <a:endParaRPr lang="en-GB" sz="1800" noProof="0" dirty="0"/>
          </a:p>
          <a:p>
            <a:pPr marL="441325" lvl="1" indent="-342900">
              <a:lnSpc>
                <a:spcPct val="150000"/>
              </a:lnSpc>
              <a:spcBef>
                <a:spcPts val="250"/>
              </a:spcBef>
              <a:buClrTx/>
              <a:buSzPct val="100000"/>
              <a:buFont typeface="+mj-lt"/>
              <a:buAutoNum type="arabicParenR" startAt="7"/>
            </a:pPr>
            <a:r>
              <a:rPr lang="en-GB" sz="1800" noProof="0" dirty="0"/>
              <a:t> </a:t>
            </a:r>
            <a:r>
              <a:rPr lang="en-GB" sz="1800" noProof="0" dirty="0">
                <a:hlinkClick r:id="rId17"/>
              </a:rPr>
              <a:t>Universal glossary</a:t>
            </a:r>
            <a:endParaRPr lang="en-GB" sz="1800" noProof="0" dirty="0"/>
          </a:p>
        </p:txBody>
      </p:sp>
    </p:spTree>
    <p:extLst>
      <p:ext uri="{BB962C8B-B14F-4D97-AF65-F5344CB8AC3E}">
        <p14:creationId xmlns:p14="http://schemas.microsoft.com/office/powerpoint/2010/main" val="288526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B7248-7889-8F3D-11E2-DA8953CEB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EB3BD-D450-4E97-EE59-0587C38659AF}"/>
              </a:ext>
            </a:extLst>
          </p:cNvPr>
          <p:cNvSpPr>
            <a:spLocks noGrp="1"/>
          </p:cNvSpPr>
          <p:nvPr>
            <p:ph type="title"/>
          </p:nvPr>
        </p:nvSpPr>
        <p:spPr/>
        <p:txBody>
          <a:bodyPr/>
          <a:lstStyle/>
          <a:p>
            <a:r>
              <a:rPr lang="en-GB" noProof="0" dirty="0"/>
              <a:t>Entering fieldwork</a:t>
            </a:r>
          </a:p>
        </p:txBody>
      </p:sp>
    </p:spTree>
    <p:extLst>
      <p:ext uri="{BB962C8B-B14F-4D97-AF65-F5344CB8AC3E}">
        <p14:creationId xmlns:p14="http://schemas.microsoft.com/office/powerpoint/2010/main" val="451329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7913-E78A-1597-1B44-38749AE78C9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5267A2-C240-3C55-2D3D-9015838F38ED}"/>
              </a:ext>
            </a:extLst>
          </p:cNvPr>
          <p:cNvSpPr>
            <a:spLocks noGrp="1"/>
          </p:cNvSpPr>
          <p:nvPr>
            <p:ph idx="1"/>
          </p:nvPr>
        </p:nvSpPr>
        <p:spPr>
          <a:xfrm>
            <a:off x="516835" y="1271245"/>
            <a:ext cx="11155362" cy="4575255"/>
          </a:xfrm>
        </p:spPr>
        <p:txBody>
          <a:bodyPr/>
          <a:lstStyle/>
          <a:p>
            <a:pPr marL="0" indent="0">
              <a:buNone/>
            </a:pPr>
            <a:r>
              <a:rPr lang="en-GB" sz="1800" noProof="0" dirty="0">
                <a:solidFill>
                  <a:srgbClr val="4D4639"/>
                </a:solidFill>
              </a:rPr>
              <a:t>Entering fieldwork on time or earlier will help your trust to maximise responses from minority ethnic groups. You will also likely receive an overall higher response rate, providing your trust with more data.</a:t>
            </a:r>
          </a:p>
          <a:p>
            <a:pPr lvl="4"/>
            <a:endParaRPr lang="en-GB" noProof="0" dirty="0"/>
          </a:p>
          <a:p>
            <a:endParaRPr lang="en-GB" noProof="0" dirty="0"/>
          </a:p>
        </p:txBody>
      </p:sp>
      <p:sp>
        <p:nvSpPr>
          <p:cNvPr id="3" name="Title 2">
            <a:extLst>
              <a:ext uri="{FF2B5EF4-FFF2-40B4-BE49-F238E27FC236}">
                <a16:creationId xmlns:a16="http://schemas.microsoft.com/office/drawing/2014/main" id="{D33D701A-16C8-4354-3944-871B3644FE05}"/>
              </a:ext>
            </a:extLst>
          </p:cNvPr>
          <p:cNvSpPr>
            <a:spLocks noGrp="1"/>
          </p:cNvSpPr>
          <p:nvPr>
            <p:ph type="title"/>
          </p:nvPr>
        </p:nvSpPr>
        <p:spPr/>
        <p:txBody>
          <a:bodyPr/>
          <a:lstStyle/>
          <a:p>
            <a:r>
              <a:rPr lang="en-GB" noProof="0" dirty="0"/>
              <a:t>Entering fieldwork early / on time</a:t>
            </a:r>
          </a:p>
        </p:txBody>
      </p:sp>
      <p:sp>
        <p:nvSpPr>
          <p:cNvPr id="7" name="Google Shape;646;p26">
            <a:extLst>
              <a:ext uri="{FF2B5EF4-FFF2-40B4-BE49-F238E27FC236}">
                <a16:creationId xmlns:a16="http://schemas.microsoft.com/office/drawing/2014/main" id="{8A297531-D61B-D23C-B9E2-41D7EC17ED2F}"/>
              </a:ext>
              <a:ext uri="{C183D7F6-B498-43B3-948B-1728B52AA6E4}">
                <adec:decorative xmlns:adec="http://schemas.microsoft.com/office/drawing/2017/decorative" val="1"/>
              </a:ext>
            </a:extLst>
          </p:cNvPr>
          <p:cNvSpPr/>
          <p:nvPr/>
        </p:nvSpPr>
        <p:spPr>
          <a:xfrm>
            <a:off x="8195840" y="4222145"/>
            <a:ext cx="2452211" cy="2027882"/>
          </a:xfrm>
          <a:prstGeom prst="hexagon">
            <a:avLst>
              <a:gd name="adj" fmla="val 28729"/>
              <a:gd name="vf" fmla="val 115470"/>
            </a:avLst>
          </a:prstGeom>
          <a:solidFill>
            <a:schemeClr val="accent3">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8" name="Google Shape;647;p26">
            <a:extLst>
              <a:ext uri="{FF2B5EF4-FFF2-40B4-BE49-F238E27FC236}">
                <a16:creationId xmlns:a16="http://schemas.microsoft.com/office/drawing/2014/main" id="{D5CBD3FC-A5FC-2E76-E698-731949C68FF5}"/>
              </a:ext>
              <a:ext uri="{C183D7F6-B498-43B3-948B-1728B52AA6E4}">
                <adec:decorative xmlns:adec="http://schemas.microsoft.com/office/drawing/2017/decorative" val="1"/>
              </a:ext>
            </a:extLst>
          </p:cNvPr>
          <p:cNvSpPr/>
          <p:nvPr/>
        </p:nvSpPr>
        <p:spPr>
          <a:xfrm>
            <a:off x="8520587" y="4490810"/>
            <a:ext cx="1802716" cy="1490552"/>
          </a:xfrm>
          <a:prstGeom prst="hexagon">
            <a:avLst>
              <a:gd name="adj" fmla="val 28729"/>
              <a:gd name="vf" fmla="val 115470"/>
            </a:avLst>
          </a:prstGeom>
          <a:solidFill>
            <a:schemeClr val="accent3"/>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11" name="TextBox 10">
            <a:extLst>
              <a:ext uri="{FF2B5EF4-FFF2-40B4-BE49-F238E27FC236}">
                <a16:creationId xmlns:a16="http://schemas.microsoft.com/office/drawing/2014/main" id="{0D297053-1CA0-E018-0434-370F52A586DC}"/>
              </a:ext>
            </a:extLst>
          </p:cNvPr>
          <p:cNvSpPr txBox="1"/>
          <p:nvPr/>
        </p:nvSpPr>
        <p:spPr>
          <a:xfrm>
            <a:off x="516835" y="1985030"/>
            <a:ext cx="7083706" cy="3724096"/>
          </a:xfrm>
          <a:prstGeom prst="rect">
            <a:avLst/>
          </a:prstGeom>
          <a:noFill/>
        </p:spPr>
        <p:txBody>
          <a:bodyPr wrap="square">
            <a:spAutoFit/>
          </a:bodyPr>
          <a:lstStyle/>
          <a:p>
            <a:pPr marL="0" indent="0">
              <a:buNone/>
            </a:pPr>
            <a:endParaRPr lang="en-GB" sz="1800" noProof="0" dirty="0">
              <a:solidFill>
                <a:srgbClr val="4D4639"/>
              </a:solidFill>
            </a:endParaRPr>
          </a:p>
          <a:p>
            <a:pPr marL="342900" indent="-342900">
              <a:spcBef>
                <a:spcPts val="0"/>
              </a:spcBef>
              <a:spcAft>
                <a:spcPts val="600"/>
              </a:spcAft>
              <a:buSzPct val="100000"/>
              <a:buFont typeface="Wingdings" panose="05000000000000000000" pitchFamily="2" charset="2"/>
              <a:buChar char="ü"/>
            </a:pPr>
            <a:r>
              <a:rPr lang="en-GB" sz="1800" noProof="0" dirty="0">
                <a:solidFill>
                  <a:srgbClr val="4D4639"/>
                </a:solidFill>
              </a:rPr>
              <a:t>Ensure you have a </a:t>
            </a:r>
            <a:r>
              <a:rPr lang="en-GB" sz="1800" b="1" noProof="0" dirty="0">
                <a:solidFill>
                  <a:srgbClr val="4D4639"/>
                </a:solidFill>
              </a:rPr>
              <a:t>survey team in place </a:t>
            </a:r>
            <a:r>
              <a:rPr lang="en-GB" sz="1800" noProof="0" dirty="0">
                <a:solidFill>
                  <a:srgbClr val="4D4639"/>
                </a:solidFill>
              </a:rPr>
              <a:t>before you start drawing your sample.</a:t>
            </a:r>
          </a:p>
          <a:p>
            <a:pPr marL="342900" indent="-342900">
              <a:spcBef>
                <a:spcPts val="0"/>
              </a:spcBef>
              <a:spcAft>
                <a:spcPts val="600"/>
              </a:spcAft>
              <a:buSzPct val="100000"/>
              <a:buFont typeface="Wingdings" panose="05000000000000000000" pitchFamily="2" charset="2"/>
              <a:buChar char="ü"/>
            </a:pPr>
            <a:r>
              <a:rPr lang="en-GB" sz="1800" noProof="0" dirty="0">
                <a:solidFill>
                  <a:srgbClr val="4D4639"/>
                </a:solidFill>
              </a:rPr>
              <a:t>Generate your sample promptly </a:t>
            </a:r>
            <a:r>
              <a:rPr lang="en-GB" noProof="0" dirty="0">
                <a:solidFill>
                  <a:srgbClr val="4D4639"/>
                </a:solidFill>
              </a:rPr>
              <a:t>–</a:t>
            </a:r>
            <a:r>
              <a:rPr lang="en-GB" sz="1800" noProof="0" dirty="0">
                <a:solidFill>
                  <a:srgbClr val="4D4639"/>
                </a:solidFill>
              </a:rPr>
              <a:t> </a:t>
            </a:r>
            <a:r>
              <a:rPr lang="en-GB" sz="1800" b="1" noProof="0" dirty="0">
                <a:solidFill>
                  <a:srgbClr val="4D4639"/>
                </a:solidFill>
              </a:rPr>
              <a:t>begin preparing now</a:t>
            </a:r>
            <a:r>
              <a:rPr lang="en-GB" sz="1800" noProof="0" dirty="0">
                <a:solidFill>
                  <a:srgbClr val="4D4639"/>
                </a:solidFill>
              </a:rPr>
              <a:t>.</a:t>
            </a:r>
          </a:p>
          <a:p>
            <a:pPr marL="342900" indent="-342900">
              <a:spcBef>
                <a:spcPts val="0"/>
              </a:spcBef>
              <a:spcAft>
                <a:spcPts val="600"/>
              </a:spcAft>
              <a:buSzPct val="100000"/>
              <a:buFont typeface="Wingdings" panose="05000000000000000000" pitchFamily="2" charset="2"/>
              <a:buChar char="ü"/>
            </a:pPr>
            <a:r>
              <a:rPr lang="en-GB" sz="1800" b="1" noProof="0" dirty="0">
                <a:solidFill>
                  <a:srgbClr val="4D4639"/>
                </a:solidFill>
              </a:rPr>
              <a:t>Respond to queries </a:t>
            </a:r>
            <a:r>
              <a:rPr lang="en-GB" sz="1800" noProof="0" dirty="0">
                <a:solidFill>
                  <a:srgbClr val="4D4639"/>
                </a:solidFill>
              </a:rPr>
              <a:t>as soon as possible to avoid unnecessary delays.</a:t>
            </a:r>
          </a:p>
          <a:p>
            <a:pPr marL="342900" indent="-342900">
              <a:spcBef>
                <a:spcPts val="0"/>
              </a:spcBef>
              <a:spcAft>
                <a:spcPts val="600"/>
              </a:spcAft>
              <a:buSzPct val="100000"/>
              <a:buFont typeface="Wingdings" panose="05000000000000000000" pitchFamily="2" charset="2"/>
              <a:buChar char="ü"/>
            </a:pPr>
            <a:r>
              <a:rPr lang="en-GB" sz="1800" noProof="0" dirty="0">
                <a:solidFill>
                  <a:srgbClr val="4D4639"/>
                </a:solidFill>
              </a:rPr>
              <a:t>Ensure there is s</a:t>
            </a:r>
            <a:r>
              <a:rPr lang="en-GB" sz="1800" b="1" noProof="0" dirty="0">
                <a:solidFill>
                  <a:srgbClr val="4D4639"/>
                </a:solidFill>
              </a:rPr>
              <a:t>ufficient resourcing around the time of drawing your sample and answering queries </a:t>
            </a:r>
            <a:r>
              <a:rPr lang="en-GB" sz="1800" noProof="0" dirty="0">
                <a:solidFill>
                  <a:srgbClr val="4D4639"/>
                </a:solidFill>
              </a:rPr>
              <a:t>– communicate with your team, handover tasks if people are going to be on leave and let your contractor and the SCC know any updates.</a:t>
            </a:r>
          </a:p>
          <a:p>
            <a:pPr marL="342900" indent="-342900">
              <a:spcBef>
                <a:spcPts val="0"/>
              </a:spcBef>
              <a:spcAft>
                <a:spcPts val="600"/>
              </a:spcAft>
              <a:buSzPct val="100000"/>
              <a:buFont typeface="Wingdings" panose="05000000000000000000" pitchFamily="2" charset="2"/>
              <a:buChar char="ü"/>
            </a:pPr>
            <a:r>
              <a:rPr lang="en-GB" sz="1800" noProof="0" dirty="0">
                <a:solidFill>
                  <a:srgbClr val="4D4639"/>
                </a:solidFill>
              </a:rPr>
              <a:t>If there are </a:t>
            </a:r>
            <a:r>
              <a:rPr lang="en-GB" sz="1800" b="1" noProof="0" dirty="0">
                <a:solidFill>
                  <a:srgbClr val="4D4639"/>
                </a:solidFill>
              </a:rPr>
              <a:t>any changes in the survey lead</a:t>
            </a:r>
            <a:r>
              <a:rPr lang="en-GB" sz="1800" noProof="0" dirty="0">
                <a:solidFill>
                  <a:srgbClr val="4D4639"/>
                </a:solidFill>
              </a:rPr>
              <a:t>, inform your contractor and the Survey Coordination Centre (SCC).</a:t>
            </a:r>
          </a:p>
        </p:txBody>
      </p:sp>
      <p:pic>
        <p:nvPicPr>
          <p:cNvPr id="13" name="Graphic 12" descr="Lights On with solid fill">
            <a:extLst>
              <a:ext uri="{FF2B5EF4-FFF2-40B4-BE49-F238E27FC236}">
                <a16:creationId xmlns:a16="http://schemas.microsoft.com/office/drawing/2014/main" id="{293B19EA-6B86-E3B6-C01D-5AB750960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90474" y="4668587"/>
            <a:ext cx="1062941" cy="1062941"/>
          </a:xfrm>
          <a:prstGeom prst="rect">
            <a:avLst/>
          </a:prstGeom>
        </p:spPr>
      </p:pic>
    </p:spTree>
    <p:extLst>
      <p:ext uri="{BB962C8B-B14F-4D97-AF65-F5344CB8AC3E}">
        <p14:creationId xmlns:p14="http://schemas.microsoft.com/office/powerpoint/2010/main" val="430984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15363-E13E-696B-7753-2B0F03EA5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D9B4B-E7E0-3303-019A-4EC763F2791F}"/>
              </a:ext>
            </a:extLst>
          </p:cNvPr>
          <p:cNvSpPr>
            <a:spLocks noGrp="1"/>
          </p:cNvSpPr>
          <p:nvPr>
            <p:ph type="title"/>
          </p:nvPr>
        </p:nvSpPr>
        <p:spPr/>
        <p:txBody>
          <a:bodyPr/>
          <a:lstStyle/>
          <a:p>
            <a:r>
              <a:rPr lang="en-GB" noProof="0" dirty="0"/>
              <a:t>Key dates</a:t>
            </a:r>
          </a:p>
        </p:txBody>
      </p:sp>
    </p:spTree>
    <p:extLst>
      <p:ext uri="{BB962C8B-B14F-4D97-AF65-F5344CB8AC3E}">
        <p14:creationId xmlns:p14="http://schemas.microsoft.com/office/powerpoint/2010/main" val="4095239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F66B-33A3-679A-7F55-A9FB54EAB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A4EEE-55A1-A4D7-29DA-C242237A755E}"/>
              </a:ext>
            </a:extLst>
          </p:cNvPr>
          <p:cNvSpPr>
            <a:spLocks noGrp="1"/>
          </p:cNvSpPr>
          <p:nvPr>
            <p:ph type="title"/>
          </p:nvPr>
        </p:nvSpPr>
        <p:spPr/>
        <p:txBody>
          <a:bodyPr/>
          <a:lstStyle/>
          <a:p>
            <a:r>
              <a:rPr lang="en-GB" noProof="0" dirty="0"/>
              <a:t>Key dates</a:t>
            </a:r>
          </a:p>
        </p:txBody>
      </p:sp>
      <p:sp>
        <p:nvSpPr>
          <p:cNvPr id="3" name="Content Placeholder 2">
            <a:extLst>
              <a:ext uri="{FF2B5EF4-FFF2-40B4-BE49-F238E27FC236}">
                <a16:creationId xmlns:a16="http://schemas.microsoft.com/office/drawing/2014/main" id="{5D4017D0-B437-C8A3-CE05-0BB74841CCB3}"/>
              </a:ext>
            </a:extLst>
          </p:cNvPr>
          <p:cNvSpPr>
            <a:spLocks noGrp="1"/>
          </p:cNvSpPr>
          <p:nvPr>
            <p:ph idx="1"/>
          </p:nvPr>
        </p:nvSpPr>
        <p:spPr>
          <a:xfrm>
            <a:off x="516834" y="1271246"/>
            <a:ext cx="11156053" cy="650152"/>
          </a:xfrm>
        </p:spPr>
        <p:txBody>
          <a:bodyPr/>
          <a:lstStyle/>
          <a:p>
            <a:pPr lvl="0"/>
            <a:r>
              <a:rPr lang="en-GB" noProof="0" dirty="0"/>
              <a:t>More detailed timelines can be found in the Survey Handbook for trusts managing sampling and recruitment in-house and for those using an approved contractor. </a:t>
            </a:r>
          </a:p>
          <a:p>
            <a:endParaRPr lang="en-GB" noProof="0" dirty="0"/>
          </a:p>
        </p:txBody>
      </p:sp>
      <p:graphicFrame>
        <p:nvGraphicFramePr>
          <p:cNvPr id="5" name="Table 6">
            <a:extLst>
              <a:ext uri="{FF2B5EF4-FFF2-40B4-BE49-F238E27FC236}">
                <a16:creationId xmlns:a16="http://schemas.microsoft.com/office/drawing/2014/main" id="{75FD1989-DF9A-446C-6024-D15AB0AC7CB3}"/>
              </a:ext>
            </a:extLst>
          </p:cNvPr>
          <p:cNvGraphicFramePr>
            <a:graphicFrameLocks noGrp="1"/>
          </p:cNvGraphicFramePr>
          <p:nvPr>
            <p:extLst>
              <p:ext uri="{D42A27DB-BD31-4B8C-83A1-F6EECF244321}">
                <p14:modId xmlns:p14="http://schemas.microsoft.com/office/powerpoint/2010/main" val="3897614674"/>
              </p:ext>
            </p:extLst>
          </p:nvPr>
        </p:nvGraphicFramePr>
        <p:xfrm>
          <a:off x="516834" y="1944996"/>
          <a:ext cx="11156052" cy="3989418"/>
        </p:xfrm>
        <a:graphic>
          <a:graphicData uri="http://schemas.openxmlformats.org/drawingml/2006/table">
            <a:tbl>
              <a:tblPr firstRow="1" bandRow="1"/>
              <a:tblGrid>
                <a:gridCol w="6232309">
                  <a:extLst>
                    <a:ext uri="{9D8B030D-6E8A-4147-A177-3AD203B41FA5}">
                      <a16:colId xmlns:a16="http://schemas.microsoft.com/office/drawing/2014/main" val="2671724194"/>
                    </a:ext>
                  </a:extLst>
                </a:gridCol>
                <a:gridCol w="4923743">
                  <a:extLst>
                    <a:ext uri="{9D8B030D-6E8A-4147-A177-3AD203B41FA5}">
                      <a16:colId xmlns:a16="http://schemas.microsoft.com/office/drawing/2014/main" val="140995503"/>
                    </a:ext>
                  </a:extLst>
                </a:gridCol>
              </a:tblGrid>
              <a:tr h="3529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noProof="0" dirty="0">
                          <a:latin typeface="Arial" panose="020B0604020202020204" pitchFamily="34" charset="0"/>
                          <a:cs typeface="Arial" panose="020B0604020202020204" pitchFamily="34" charset="0"/>
                        </a:rPr>
                        <a:t>Activity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B4E"/>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noProof="0" dirty="0">
                          <a:latin typeface="Arial" panose="020B0604020202020204" pitchFamily="34" charset="0"/>
                          <a:cs typeface="Arial" panose="020B0604020202020204" pitchFamily="34" charset="0"/>
                        </a:rPr>
                        <a:t>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B4E"/>
                    </a:solidFill>
                  </a:tcPr>
                </a:tc>
                <a:extLst>
                  <a:ext uri="{0D108BD9-81ED-4DB2-BD59-A6C34878D82A}">
                    <a16:rowId xmlns:a16="http://schemas.microsoft.com/office/drawing/2014/main" val="1050689868"/>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Dissent posters published on website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December 2025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933340"/>
                  </a:ext>
                </a:extLst>
              </a:tr>
              <a:tr h="336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Dissent posters to be displayed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600" noProof="0" dirty="0">
                          <a:latin typeface="Arial" panose="020B0604020202020204" pitchFamily="34" charset="0"/>
                          <a:cs typeface="Arial" panose="020B0604020202020204" pitchFamily="34" charset="0"/>
                        </a:rPr>
                        <a:t>February 2026 and January 2026 for smaller trusts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1026193"/>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strike="noStrike" noProof="0" dirty="0">
                          <a:latin typeface="Arial" panose="020B0604020202020204" pitchFamily="34" charset="0"/>
                          <a:cs typeface="Arial" panose="020B0604020202020204" pitchFamily="34" charset="0"/>
                        </a:rPr>
                        <a:t>Section 251 (approval)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strike="noStrike" noProof="0" dirty="0">
                          <a:latin typeface="Arial" panose="020B0604020202020204" pitchFamily="34" charset="0"/>
                          <a:cs typeface="Arial" panose="020B0604020202020204" pitchFamily="34" charset="0"/>
                        </a:rPr>
                        <a:t>February 2026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2022516"/>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kern="1200" dirty="0">
                          <a:solidFill>
                            <a:schemeClr val="dk1"/>
                          </a:solidFill>
                          <a:effectLst/>
                          <a:latin typeface="Arial" panose="020B0604020202020204" pitchFamily="34" charset="0"/>
                          <a:ea typeface="+mn-ea"/>
                          <a:cs typeface="Arial" panose="020B0604020202020204" pitchFamily="34" charset="0"/>
                        </a:rPr>
                        <a:t>Publication of sampling materials (follows section 251 approval)</a:t>
                      </a:r>
                      <a:endParaRPr lang="en-GB" sz="1400" noProof="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w/c 16</a:t>
                      </a:r>
                      <a:r>
                        <a:rPr lang="en-GB" sz="1600" baseline="30000" noProof="0" dirty="0">
                          <a:latin typeface="Arial" panose="020B0604020202020204" pitchFamily="34" charset="0"/>
                          <a:cs typeface="Arial" panose="020B0604020202020204" pitchFamily="34" charset="0"/>
                        </a:rPr>
                        <a:t>th</a:t>
                      </a:r>
                      <a:r>
                        <a:rPr lang="en-GB" sz="1600" noProof="0" dirty="0">
                          <a:latin typeface="Arial" panose="020B0604020202020204" pitchFamily="34" charset="0"/>
                          <a:cs typeface="Arial" panose="020B0604020202020204" pitchFamily="34" charset="0"/>
                        </a:rPr>
                        <a:t> February 2026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93751787"/>
                  </a:ext>
                </a:extLst>
              </a:tr>
              <a:tr h="5892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Publication of service user - facing materials (follows section 251 approval)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Late February – Early March 2026</a:t>
                      </a:r>
                    </a:p>
                    <a:p>
                      <a:endParaRPr lang="en-GB" sz="1600" noProof="0" dirty="0">
                        <a:highlight>
                          <a:srgbClr val="FFFF00"/>
                        </a:highlight>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271059"/>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Start drawing your sample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2</a:t>
                      </a:r>
                      <a:r>
                        <a:rPr lang="en-GB" sz="1600" baseline="30000" noProof="0" dirty="0">
                          <a:latin typeface="Arial" panose="020B0604020202020204" pitchFamily="34" charset="0"/>
                          <a:cs typeface="Arial" panose="020B0604020202020204" pitchFamily="34" charset="0"/>
                        </a:rPr>
                        <a:t>nd</a:t>
                      </a:r>
                      <a:r>
                        <a:rPr lang="en-GB" sz="1600" noProof="0" dirty="0">
                          <a:latin typeface="Arial" panose="020B0604020202020204" pitchFamily="34" charset="0"/>
                          <a:cs typeface="Arial" panose="020B0604020202020204" pitchFamily="34" charset="0"/>
                        </a:rPr>
                        <a:t> March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36797524"/>
                  </a:ext>
                </a:extLst>
              </a:tr>
              <a:tr h="336700">
                <a:tc>
                  <a:txBody>
                    <a:bodyPr/>
                    <a:lstStyle/>
                    <a:p>
                      <a:r>
                        <a:rPr lang="en-GB" sz="1600" noProof="0" dirty="0">
                          <a:latin typeface="Arial" panose="020B0604020202020204" pitchFamily="34" charset="0"/>
                          <a:cs typeface="Arial" panose="020B0604020202020204" pitchFamily="34" charset="0"/>
                        </a:rPr>
                        <a:t>Submit sample to contractor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noProof="0" dirty="0">
                          <a:latin typeface="Arial" panose="020B0604020202020204" pitchFamily="34" charset="0"/>
                          <a:cs typeface="Arial" panose="020B0604020202020204" pitchFamily="34" charset="0"/>
                        </a:rPr>
                        <a:t>Contractor to confirm</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619431"/>
                  </a:ext>
                </a:extLst>
              </a:tr>
              <a:tr h="3367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Sample checking (SCC)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16</a:t>
                      </a:r>
                      <a:r>
                        <a:rPr lang="en-GB" sz="1600" baseline="30000" noProof="0" dirty="0">
                          <a:latin typeface="Arial" panose="020B0604020202020204" pitchFamily="34" charset="0"/>
                          <a:cs typeface="Arial" panose="020B0604020202020204" pitchFamily="34" charset="0"/>
                        </a:rPr>
                        <a:t>th</a:t>
                      </a:r>
                      <a:r>
                        <a:rPr lang="en-GB" sz="1600" noProof="0" dirty="0">
                          <a:latin typeface="Arial" panose="020B0604020202020204" pitchFamily="34" charset="0"/>
                          <a:cs typeface="Arial" panose="020B0604020202020204" pitchFamily="34" charset="0"/>
                        </a:rPr>
                        <a:t> March – 13</a:t>
                      </a:r>
                      <a:r>
                        <a:rPr lang="en-GB" sz="1600" baseline="30000" noProof="0" dirty="0">
                          <a:latin typeface="Arial" panose="020B0604020202020204" pitchFamily="34" charset="0"/>
                          <a:cs typeface="Arial" panose="020B0604020202020204" pitchFamily="34" charset="0"/>
                        </a:rPr>
                        <a:t>th</a:t>
                      </a:r>
                      <a:r>
                        <a:rPr lang="en-GB" sz="1600" noProof="0" dirty="0">
                          <a:latin typeface="Arial" panose="020B0604020202020204" pitchFamily="34" charset="0"/>
                          <a:cs typeface="Arial" panose="020B0604020202020204" pitchFamily="34" charset="0"/>
                        </a:rPr>
                        <a:t> May 2026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16915759"/>
                  </a:ext>
                </a:extLst>
              </a:tr>
              <a:tr h="3422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Fieldwork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20</a:t>
                      </a:r>
                      <a:r>
                        <a:rPr lang="en-GB" sz="1600" baseline="30000" noProof="0" dirty="0">
                          <a:latin typeface="Arial" panose="020B0604020202020204" pitchFamily="34" charset="0"/>
                          <a:cs typeface="Arial" panose="020B0604020202020204" pitchFamily="34" charset="0"/>
                        </a:rPr>
                        <a:t>th</a:t>
                      </a:r>
                      <a:r>
                        <a:rPr lang="en-GB" sz="1600" noProof="0" dirty="0">
                          <a:latin typeface="Arial" panose="020B0604020202020204" pitchFamily="34" charset="0"/>
                          <a:cs typeface="Arial" panose="020B0604020202020204" pitchFamily="34" charset="0"/>
                        </a:rPr>
                        <a:t> April –17</a:t>
                      </a:r>
                      <a:r>
                        <a:rPr lang="en-GB" sz="1600" baseline="30000" noProof="0" dirty="0">
                          <a:latin typeface="Arial" panose="020B0604020202020204" pitchFamily="34" charset="0"/>
                          <a:cs typeface="Arial" panose="020B0604020202020204" pitchFamily="34" charset="0"/>
                        </a:rPr>
                        <a:t>th</a:t>
                      </a:r>
                      <a:r>
                        <a:rPr lang="en-GB" sz="1600" noProof="0" dirty="0">
                          <a:latin typeface="Arial" panose="020B0604020202020204" pitchFamily="34" charset="0"/>
                          <a:cs typeface="Arial" panose="020B0604020202020204" pitchFamily="34" charset="0"/>
                        </a:rPr>
                        <a:t> July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1122"/>
                  </a:ext>
                </a:extLst>
              </a:tr>
              <a:tr h="2150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Trusts receive local results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noProof="0" dirty="0">
                          <a:latin typeface="Arial" panose="020B0604020202020204" pitchFamily="34" charset="0"/>
                          <a:cs typeface="Arial" panose="020B0604020202020204" pitchFamily="34" charset="0"/>
                        </a:rPr>
                        <a:t>Autumn 2026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28188225"/>
                  </a:ext>
                </a:extLst>
              </a:tr>
            </a:tbl>
          </a:graphicData>
        </a:graphic>
      </p:graphicFrame>
      <p:sp>
        <p:nvSpPr>
          <p:cNvPr id="4" name="Content Placeholder 2">
            <a:extLst>
              <a:ext uri="{FF2B5EF4-FFF2-40B4-BE49-F238E27FC236}">
                <a16:creationId xmlns:a16="http://schemas.microsoft.com/office/drawing/2014/main" id="{FBD92373-083E-7DA2-BCD5-206E4FE1C905}"/>
              </a:ext>
            </a:extLst>
          </p:cNvPr>
          <p:cNvSpPr txBox="1">
            <a:spLocks/>
          </p:cNvSpPr>
          <p:nvPr/>
        </p:nvSpPr>
        <p:spPr>
          <a:xfrm>
            <a:off x="516834" y="6043444"/>
            <a:ext cx="10198791" cy="650152"/>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rgbClr val="007B4E"/>
                </a:solidFill>
              </a:rPr>
              <a:t>Publication date will be announced here: </a:t>
            </a:r>
            <a:r>
              <a:rPr lang="en-GB" sz="1600" dirty="0">
                <a:hlinkClick r:id="rId2"/>
              </a:rPr>
              <a:t>https://www.cqc.org.uk/publications/surveys/nhs-patient-survey-programme-outline-programme-publication-dates</a:t>
            </a:r>
            <a:endParaRPr lang="en-GB" sz="1600" dirty="0"/>
          </a:p>
          <a:p>
            <a:r>
              <a:rPr lang="en-GB" sz="1600" dirty="0"/>
              <a:t> </a:t>
            </a:r>
          </a:p>
          <a:p>
            <a:endParaRPr lang="en-GB" sz="1600" dirty="0"/>
          </a:p>
        </p:txBody>
      </p:sp>
    </p:spTree>
    <p:extLst>
      <p:ext uri="{BB962C8B-B14F-4D97-AF65-F5344CB8AC3E}">
        <p14:creationId xmlns:p14="http://schemas.microsoft.com/office/powerpoint/2010/main" val="4165087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E07B8-0A85-4375-77EA-A19787210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323BA-81F8-4908-E6E2-A1BA0766349D}"/>
              </a:ext>
            </a:extLst>
          </p:cNvPr>
          <p:cNvSpPr>
            <a:spLocks noGrp="1"/>
          </p:cNvSpPr>
          <p:nvPr>
            <p:ph type="title"/>
          </p:nvPr>
        </p:nvSpPr>
        <p:spPr/>
        <p:txBody>
          <a:bodyPr/>
          <a:lstStyle/>
          <a:p>
            <a:r>
              <a:rPr lang="en-GB" noProof="0" dirty="0"/>
              <a:t>Questions</a:t>
            </a:r>
          </a:p>
        </p:txBody>
      </p:sp>
      <p:sp>
        <p:nvSpPr>
          <p:cNvPr id="3" name="Text Placeholder 2">
            <a:extLst>
              <a:ext uri="{FF2B5EF4-FFF2-40B4-BE49-F238E27FC236}">
                <a16:creationId xmlns:a16="http://schemas.microsoft.com/office/drawing/2014/main" id="{B5ADEF63-01BC-2C4B-0718-4C9D1511E134}"/>
              </a:ext>
            </a:extLst>
          </p:cNvPr>
          <p:cNvSpPr>
            <a:spLocks noGrp="1"/>
          </p:cNvSpPr>
          <p:nvPr>
            <p:ph type="body" idx="1"/>
          </p:nvPr>
        </p:nvSpPr>
        <p:spPr/>
        <p:txBody>
          <a:bodyPr/>
          <a:lstStyle/>
          <a:p>
            <a:endParaRPr lang="en-GB" noProof="0" dirty="0"/>
          </a:p>
        </p:txBody>
      </p:sp>
    </p:spTree>
    <p:extLst>
      <p:ext uri="{BB962C8B-B14F-4D97-AF65-F5344CB8AC3E}">
        <p14:creationId xmlns:p14="http://schemas.microsoft.com/office/powerpoint/2010/main" val="389602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1BF7-44E3-D651-BCEE-61B145925CAC}"/>
              </a:ext>
            </a:extLst>
          </p:cNvPr>
          <p:cNvSpPr>
            <a:spLocks noGrp="1"/>
          </p:cNvSpPr>
          <p:nvPr>
            <p:ph type="title"/>
          </p:nvPr>
        </p:nvSpPr>
        <p:spPr/>
        <p:txBody>
          <a:bodyPr/>
          <a:lstStyle/>
          <a:p>
            <a:r>
              <a:rPr lang="en-GB" noProof="0" dirty="0"/>
              <a:t>Sampling and contact approach</a:t>
            </a:r>
          </a:p>
        </p:txBody>
      </p:sp>
    </p:spTree>
    <p:extLst>
      <p:ext uri="{BB962C8B-B14F-4D97-AF65-F5344CB8AC3E}">
        <p14:creationId xmlns:p14="http://schemas.microsoft.com/office/powerpoint/2010/main" val="2172189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C3119CA-763D-EAEA-D5E5-75D69C1E7E48}"/>
              </a:ext>
            </a:extLst>
          </p:cNvPr>
          <p:cNvSpPr txBox="1">
            <a:spLocks/>
          </p:cNvSpPr>
          <p:nvPr/>
        </p:nvSpPr>
        <p:spPr>
          <a:xfrm>
            <a:off x="495661" y="550322"/>
            <a:ext cx="11200677" cy="1152000"/>
          </a:xfrm>
          <a:prstGeom prst="rect">
            <a:avLst/>
          </a:prstGeom>
        </p:spPr>
        <p:txBody>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pPr algn="ctr"/>
            <a:r>
              <a:rPr lang="en-GB" b="1" noProof="0" dirty="0"/>
              <a:t>Thank you for your time</a:t>
            </a:r>
          </a:p>
        </p:txBody>
      </p:sp>
      <p:sp>
        <p:nvSpPr>
          <p:cNvPr id="4" name="Content Placeholder 6">
            <a:extLst>
              <a:ext uri="{FF2B5EF4-FFF2-40B4-BE49-F238E27FC236}">
                <a16:creationId xmlns:a16="http://schemas.microsoft.com/office/drawing/2014/main" id="{9917F124-F317-DE93-7720-CD23698FDA32}"/>
              </a:ext>
            </a:extLst>
          </p:cNvPr>
          <p:cNvSpPr txBox="1">
            <a:spLocks/>
          </p:cNvSpPr>
          <p:nvPr/>
        </p:nvSpPr>
        <p:spPr>
          <a:xfrm>
            <a:off x="651798" y="1541470"/>
            <a:ext cx="11200677" cy="4536000"/>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800"/>
              </a:spcBef>
            </a:pPr>
            <a:r>
              <a:rPr lang="en-GB" sz="2400" noProof="0" dirty="0"/>
              <a:t>A copy of the slides will be on the </a:t>
            </a:r>
            <a:r>
              <a:rPr lang="en-GB" sz="2400" noProof="0" dirty="0">
                <a:solidFill>
                  <a:srgbClr val="007B4E"/>
                </a:solidFill>
                <a:hlinkClick r:id="rId2">
                  <a:extLst>
                    <a:ext uri="{A12FA001-AC4F-418D-AE19-62706E023703}">
                      <ahyp:hlinkClr xmlns:ahyp="http://schemas.microsoft.com/office/drawing/2018/hyperlinkcolor" val="tx"/>
                    </a:ext>
                  </a:extLst>
                </a:hlinkClick>
              </a:rPr>
              <a:t>NHS Surveys website </a:t>
            </a:r>
            <a:endParaRPr lang="en-GB" sz="2400" noProof="0" dirty="0">
              <a:solidFill>
                <a:srgbClr val="007B4E"/>
              </a:solidFill>
            </a:endParaRPr>
          </a:p>
          <a:p>
            <a:pPr>
              <a:lnSpc>
                <a:spcPct val="100000"/>
              </a:lnSpc>
              <a:spcBef>
                <a:spcPts val="1800"/>
              </a:spcBef>
            </a:pPr>
            <a:endParaRPr lang="en-GB" noProof="0" dirty="0"/>
          </a:p>
          <a:p>
            <a:pPr>
              <a:lnSpc>
                <a:spcPct val="100000"/>
              </a:lnSpc>
              <a:spcBef>
                <a:spcPts val="1800"/>
              </a:spcBef>
            </a:pPr>
            <a:r>
              <a:rPr lang="en-GB" b="1" noProof="0" dirty="0"/>
              <a:t>Contact us: </a:t>
            </a:r>
          </a:p>
          <a:p>
            <a:pPr>
              <a:lnSpc>
                <a:spcPct val="100000"/>
              </a:lnSpc>
              <a:spcBef>
                <a:spcPts val="1800"/>
              </a:spcBef>
            </a:pPr>
            <a:r>
              <a:rPr lang="en-GB" noProof="0" dirty="0">
                <a:solidFill>
                  <a:srgbClr val="007B4E"/>
                </a:solidFill>
                <a:hlinkClick r:id="rId3">
                  <a:extLst>
                    <a:ext uri="{A12FA001-AC4F-418D-AE19-62706E023703}">
                      <ahyp:hlinkClr xmlns:ahyp="http://schemas.microsoft.com/office/drawing/2018/hyperlinkcolor" val="tx"/>
                    </a:ext>
                  </a:extLst>
                </a:hlinkClick>
              </a:rPr>
              <a:t>maternity@surveycoordination.com</a:t>
            </a:r>
            <a:endParaRPr lang="en-GB" noProof="0" dirty="0">
              <a:solidFill>
                <a:srgbClr val="007B4E"/>
              </a:solidFill>
            </a:endParaRPr>
          </a:p>
          <a:p>
            <a:pPr>
              <a:lnSpc>
                <a:spcPct val="100000"/>
              </a:lnSpc>
              <a:spcBef>
                <a:spcPts val="1800"/>
              </a:spcBef>
            </a:pPr>
            <a:r>
              <a:rPr lang="en-GB" noProof="0" dirty="0"/>
              <a:t>01865 208127 </a:t>
            </a:r>
          </a:p>
          <a:p>
            <a:pPr>
              <a:lnSpc>
                <a:spcPct val="100000"/>
              </a:lnSpc>
              <a:spcBef>
                <a:spcPts val="1800"/>
              </a:spcBef>
            </a:pPr>
            <a:r>
              <a:rPr lang="en-GB" b="1" noProof="0" dirty="0">
                <a:latin typeface="Arial" panose="020B0604020202020204" pitchFamily="34" charset="0"/>
                <a:cs typeface="Arial" panose="020B0604020202020204" pitchFamily="34" charset="0"/>
              </a:rPr>
              <a:t>Project Team (SCC): </a:t>
            </a:r>
          </a:p>
          <a:p>
            <a:pPr>
              <a:lnSpc>
                <a:spcPct val="100000"/>
              </a:lnSpc>
              <a:spcBef>
                <a:spcPts val="1800"/>
              </a:spcBef>
            </a:pPr>
            <a:r>
              <a:rPr lang="en-GB" noProof="0" dirty="0">
                <a:latin typeface="Arial" panose="020B0604020202020204" pitchFamily="34" charset="0"/>
                <a:cs typeface="Arial" panose="020B0604020202020204" pitchFamily="34" charset="0"/>
              </a:rPr>
              <a:t>Catherine Davidson (Research Associate), Chrysa Lamprinakou (Senior Research Associate), Caroline Killpack (Head of Survey Coordination)</a:t>
            </a:r>
          </a:p>
          <a:p>
            <a:pPr>
              <a:lnSpc>
                <a:spcPct val="100000"/>
              </a:lnSpc>
              <a:spcBef>
                <a:spcPts val="1800"/>
              </a:spcBef>
            </a:pPr>
            <a:endParaRPr lang="en-GB" noProof="0" dirty="0"/>
          </a:p>
        </p:txBody>
      </p:sp>
    </p:spTree>
    <p:extLst>
      <p:ext uri="{BB962C8B-B14F-4D97-AF65-F5344CB8AC3E}">
        <p14:creationId xmlns:p14="http://schemas.microsoft.com/office/powerpoint/2010/main" val="244369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4114-EDC6-5AA1-F1EE-F443D1B46FD4}"/>
            </a:ext>
          </a:extLst>
        </p:cNvPr>
        <p:cNvGrpSpPr/>
        <p:nvPr/>
      </p:nvGrpSpPr>
      <p:grpSpPr>
        <a:xfrm>
          <a:off x="0" y="0"/>
          <a:ext cx="0" cy="0"/>
          <a:chOff x="0" y="0"/>
          <a:chExt cx="0" cy="0"/>
        </a:xfrm>
      </p:grpSpPr>
    </p:spTree>
    <p:extLst>
      <p:ext uri="{BB962C8B-B14F-4D97-AF65-F5344CB8AC3E}">
        <p14:creationId xmlns:p14="http://schemas.microsoft.com/office/powerpoint/2010/main" val="196015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4F853-E83F-F2D5-F8B8-02FAA0629C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3F0BD5-D639-A6D6-D8EA-90BC96C6FFE5}"/>
              </a:ext>
            </a:extLst>
          </p:cNvPr>
          <p:cNvSpPr>
            <a:spLocks noGrp="1"/>
          </p:cNvSpPr>
          <p:nvPr>
            <p:ph type="title"/>
          </p:nvPr>
        </p:nvSpPr>
        <p:spPr/>
        <p:txBody>
          <a:bodyPr/>
          <a:lstStyle/>
          <a:p>
            <a:r>
              <a:rPr lang="en-GB" noProof="0" dirty="0"/>
              <a:t>Sampling: Instructions</a:t>
            </a:r>
          </a:p>
        </p:txBody>
      </p:sp>
      <p:sp>
        <p:nvSpPr>
          <p:cNvPr id="9" name="Content Placeholder 2">
            <a:extLst>
              <a:ext uri="{FF2B5EF4-FFF2-40B4-BE49-F238E27FC236}">
                <a16:creationId xmlns:a16="http://schemas.microsoft.com/office/drawing/2014/main" id="{50EC7BDE-0A66-51BE-23AD-BF2ABDD77939}"/>
              </a:ext>
            </a:extLst>
          </p:cNvPr>
          <p:cNvSpPr txBox="1">
            <a:spLocks/>
          </p:cNvSpPr>
          <p:nvPr/>
        </p:nvSpPr>
        <p:spPr>
          <a:xfrm>
            <a:off x="516833" y="1271245"/>
            <a:ext cx="11156053" cy="4575255"/>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rgbClr val="007B4E"/>
              </a:buClr>
              <a:buNone/>
            </a:pPr>
            <a:r>
              <a:rPr lang="en-GB" noProof="0" dirty="0"/>
              <a:t>The sample for the Maternity Survey is selected from adult service users aged 16 years or older at the time of delivery. </a:t>
            </a:r>
          </a:p>
          <a:p>
            <a:pPr marL="0" lvl="1" indent="0">
              <a:buClr>
                <a:srgbClr val="007B4E"/>
              </a:buClr>
              <a:buNone/>
            </a:pPr>
            <a:endParaRPr lang="en-GB" noProof="0" dirty="0"/>
          </a:p>
          <a:p>
            <a:pPr marL="0" lvl="1" indent="0">
              <a:buClr>
                <a:srgbClr val="007B4E"/>
              </a:buClr>
              <a:buNone/>
            </a:pPr>
            <a:r>
              <a:rPr lang="en-GB" noProof="0" dirty="0"/>
              <a:t>You must select service users who consecutively gave birth at your trust, working back from the last day of February 2026, until your </a:t>
            </a:r>
            <a:r>
              <a:rPr lang="en-GB" b="1" noProof="0" dirty="0"/>
              <a:t>initial sample </a:t>
            </a:r>
            <a:r>
              <a:rPr lang="en-GB" noProof="0" dirty="0"/>
              <a:t>consists of </a:t>
            </a:r>
            <a:r>
              <a:rPr lang="en-GB" b="1" noProof="0" dirty="0"/>
              <a:t>350</a:t>
            </a:r>
            <a:r>
              <a:rPr lang="en-GB" noProof="0" dirty="0"/>
              <a:t> service users.</a:t>
            </a:r>
          </a:p>
          <a:p>
            <a:pPr marL="0" lvl="1" indent="0">
              <a:buNone/>
            </a:pPr>
            <a:endParaRPr lang="en-GB" noProof="0" dirty="0"/>
          </a:p>
          <a:p>
            <a:pPr marL="0" lvl="1" indent="0">
              <a:buNone/>
            </a:pPr>
            <a:r>
              <a:rPr lang="en-GB" noProof="0" dirty="0"/>
              <a:t>This will allow for the removal of some service users following checks (e.g., deceased service users removed after DBS and local checks conducted) to provide a </a:t>
            </a:r>
            <a:r>
              <a:rPr lang="en-GB" b="1" noProof="0" dirty="0"/>
              <a:t>final sample size of at least 300 </a:t>
            </a:r>
            <a:r>
              <a:rPr lang="en-GB" noProof="0" dirty="0"/>
              <a:t>service users.</a:t>
            </a:r>
          </a:p>
          <a:p>
            <a:pPr lvl="1">
              <a:buSzPct val="100000"/>
              <a:buFont typeface="Courier New" panose="02070309020205020404" pitchFamily="49" charset="0"/>
              <a:buChar char="o"/>
            </a:pPr>
            <a:r>
              <a:rPr lang="en-US" noProof="0" dirty="0"/>
              <a:t>Records are removed following DBS checks if the </a:t>
            </a:r>
            <a:r>
              <a:rPr lang="en-US" dirty="0"/>
              <a:t>mother </a:t>
            </a:r>
            <a:r>
              <a:rPr lang="en-US" noProof="0" dirty="0"/>
              <a:t>and/or their baby is deceased. The maternity survey considers outcomes for both the mother and the baby. </a:t>
            </a:r>
            <a:endParaRPr lang="en-GB" noProof="0" dirty="0"/>
          </a:p>
          <a:p>
            <a:pPr lvl="2"/>
            <a:endParaRPr lang="en-GB" sz="1200" noProof="0" dirty="0"/>
          </a:p>
        </p:txBody>
      </p:sp>
      <p:pic>
        <p:nvPicPr>
          <p:cNvPr id="31" name="Graphic 30" descr="Flip calendar with solid fill">
            <a:extLst>
              <a:ext uri="{FF2B5EF4-FFF2-40B4-BE49-F238E27FC236}">
                <a16:creationId xmlns:a16="http://schemas.microsoft.com/office/drawing/2014/main" id="{DB30CF01-362A-D76C-7241-990A2A4C26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9750" y="4617613"/>
            <a:ext cx="2457773" cy="2457773"/>
          </a:xfrm>
          <a:prstGeom prst="rect">
            <a:avLst/>
          </a:prstGeom>
        </p:spPr>
      </p:pic>
      <p:sp>
        <p:nvSpPr>
          <p:cNvPr id="32" name="TextBox 31">
            <a:extLst>
              <a:ext uri="{FF2B5EF4-FFF2-40B4-BE49-F238E27FC236}">
                <a16:creationId xmlns:a16="http://schemas.microsoft.com/office/drawing/2014/main" id="{3554E8C3-8C2D-6C44-494C-FD3CDCCF68B7}"/>
              </a:ext>
            </a:extLst>
          </p:cNvPr>
          <p:cNvSpPr txBox="1"/>
          <p:nvPr/>
        </p:nvSpPr>
        <p:spPr>
          <a:xfrm>
            <a:off x="5028074" y="5764306"/>
            <a:ext cx="1541124" cy="830997"/>
          </a:xfrm>
          <a:prstGeom prst="rect">
            <a:avLst/>
          </a:prstGeom>
          <a:noFill/>
        </p:spPr>
        <p:txBody>
          <a:bodyPr wrap="square" rtlCol="0">
            <a:spAutoFit/>
          </a:bodyPr>
          <a:lstStyle/>
          <a:p>
            <a:pPr algn="ctr"/>
            <a:r>
              <a:rPr lang="en-GB" sz="2400" noProof="0" dirty="0">
                <a:solidFill>
                  <a:srgbClr val="1E445C"/>
                </a:solidFill>
              </a:rPr>
              <a:t>Feb </a:t>
            </a:r>
          </a:p>
          <a:p>
            <a:pPr algn="ctr"/>
            <a:r>
              <a:rPr lang="en-GB" sz="2400" noProof="0" dirty="0">
                <a:solidFill>
                  <a:srgbClr val="1E445C"/>
                </a:solidFill>
              </a:rPr>
              <a:t>2026</a:t>
            </a:r>
          </a:p>
        </p:txBody>
      </p:sp>
    </p:spTree>
    <p:extLst>
      <p:ext uri="{BB962C8B-B14F-4D97-AF65-F5344CB8AC3E}">
        <p14:creationId xmlns:p14="http://schemas.microsoft.com/office/powerpoint/2010/main" val="119780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B6884-0CC9-048A-701F-2F0BDD4CDC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916B91-6508-63EF-1D59-BA53F6B44DAA}"/>
              </a:ext>
            </a:extLst>
          </p:cNvPr>
          <p:cNvSpPr>
            <a:spLocks noGrp="1"/>
          </p:cNvSpPr>
          <p:nvPr>
            <p:ph type="title"/>
          </p:nvPr>
        </p:nvSpPr>
        <p:spPr/>
        <p:txBody>
          <a:bodyPr/>
          <a:lstStyle/>
          <a:p>
            <a:r>
              <a:rPr lang="en-GB" noProof="0" dirty="0"/>
              <a:t>Sampling: Instructions</a:t>
            </a:r>
          </a:p>
        </p:txBody>
      </p:sp>
      <p:sp>
        <p:nvSpPr>
          <p:cNvPr id="9" name="Content Placeholder 2">
            <a:extLst>
              <a:ext uri="{FF2B5EF4-FFF2-40B4-BE49-F238E27FC236}">
                <a16:creationId xmlns:a16="http://schemas.microsoft.com/office/drawing/2014/main" id="{B817A35F-0C9E-AADC-EA35-DC6C5DB1D007}"/>
              </a:ext>
            </a:extLst>
          </p:cNvPr>
          <p:cNvSpPr txBox="1">
            <a:spLocks/>
          </p:cNvSpPr>
          <p:nvPr/>
        </p:nvSpPr>
        <p:spPr>
          <a:xfrm>
            <a:off x="516833" y="1271245"/>
            <a:ext cx="11156053" cy="4575255"/>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rgbClr val="007B4E"/>
              </a:buClr>
              <a:buNone/>
            </a:pPr>
            <a:r>
              <a:rPr lang="en-GB" noProof="0" dirty="0"/>
              <a:t>For certain trusts sampling back into January 2026 may be necessary to meet the final minimum sample size of 300 service users. If you need to sample back:</a:t>
            </a:r>
          </a:p>
          <a:p>
            <a:pPr lvl="1"/>
            <a:r>
              <a:rPr lang="en-GB" sz="1600" noProof="0" dirty="0"/>
              <a:t>You must sample back into January </a:t>
            </a:r>
            <a:r>
              <a:rPr lang="en-GB" sz="1600" b="1" noProof="0" dirty="0"/>
              <a:t>consecutively</a:t>
            </a:r>
            <a:r>
              <a:rPr lang="en-GB" sz="1600" noProof="0" dirty="0"/>
              <a:t>, working back from the last day of January 2026, until your initial sample consists of 300.</a:t>
            </a:r>
          </a:p>
          <a:p>
            <a:pPr lvl="1"/>
            <a:r>
              <a:rPr lang="en-GB" sz="1600" noProof="0" dirty="0"/>
              <a:t>If you need to sample back into January, your </a:t>
            </a:r>
            <a:r>
              <a:rPr lang="en-GB" sz="1600" b="1" u="sng" noProof="0" dirty="0"/>
              <a:t>final sample size must not exceed 300</a:t>
            </a:r>
            <a:r>
              <a:rPr lang="en-GB" sz="1600" noProof="0" dirty="0"/>
              <a:t>.</a:t>
            </a:r>
          </a:p>
          <a:p>
            <a:pPr lvl="1"/>
            <a:r>
              <a:rPr lang="en-GB" sz="1600" b="1" noProof="0" dirty="0"/>
              <a:t>You must not sample back further than 1 January 2026</a:t>
            </a:r>
            <a:r>
              <a:rPr lang="en-GB" sz="1600" noProof="0" dirty="0"/>
              <a:t>. If you reach 1 January 2026 and still have not achieved the sample size of 300, please submit the sample with the number of eligible service users that you have. Please confirm your </a:t>
            </a:r>
            <a:r>
              <a:rPr lang="en-GB" sz="1600" b="1" noProof="0" dirty="0"/>
              <a:t>final sample size </a:t>
            </a:r>
            <a:r>
              <a:rPr lang="en-GB" sz="1600" noProof="0" dirty="0"/>
              <a:t>with your approved contractor and the SCC team.</a:t>
            </a:r>
          </a:p>
          <a:p>
            <a:pPr lvl="1"/>
            <a:r>
              <a:rPr lang="en-GB" sz="1600" noProof="0" dirty="0"/>
              <a:t>You must detail the reason for not meeting the sample size of 300 in the sample declaration form.</a:t>
            </a:r>
            <a:endParaRPr lang="en-GB" sz="1600" i="1" noProof="0" dirty="0"/>
          </a:p>
          <a:p>
            <a:pPr lvl="1"/>
            <a:r>
              <a:rPr lang="en-GB" sz="1600" noProof="0" dirty="0"/>
              <a:t>Specialist trusts who cannot meet this sample size must ensure their sample size is consistent with prior years. You must inform your approved contractor and the SCC team as detailed above.</a:t>
            </a:r>
          </a:p>
          <a:p>
            <a:pPr lvl="2"/>
            <a:endParaRPr lang="en-GB" sz="1200" noProof="0" dirty="0"/>
          </a:p>
          <a:p>
            <a:pPr lvl="2"/>
            <a:endParaRPr lang="en-GB" sz="1200" noProof="0" dirty="0"/>
          </a:p>
        </p:txBody>
      </p:sp>
      <p:pic>
        <p:nvPicPr>
          <p:cNvPr id="2" name="Graphic 1" descr="Flip calendar with solid fill">
            <a:extLst>
              <a:ext uri="{FF2B5EF4-FFF2-40B4-BE49-F238E27FC236}">
                <a16:creationId xmlns:a16="http://schemas.microsoft.com/office/drawing/2014/main" id="{EDCE486E-C2A2-AFA1-58B6-4B3E7CCFC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59596" y="4617613"/>
            <a:ext cx="2457773" cy="2457773"/>
          </a:xfrm>
          <a:prstGeom prst="rect">
            <a:avLst/>
          </a:prstGeom>
        </p:spPr>
      </p:pic>
      <p:sp>
        <p:nvSpPr>
          <p:cNvPr id="4" name="TextBox 3">
            <a:extLst>
              <a:ext uri="{FF2B5EF4-FFF2-40B4-BE49-F238E27FC236}">
                <a16:creationId xmlns:a16="http://schemas.microsoft.com/office/drawing/2014/main" id="{C68DB24A-1A79-B626-B7FB-2D9EE653C463}"/>
              </a:ext>
            </a:extLst>
          </p:cNvPr>
          <p:cNvSpPr txBox="1"/>
          <p:nvPr/>
        </p:nvSpPr>
        <p:spPr>
          <a:xfrm>
            <a:off x="5017920" y="5751101"/>
            <a:ext cx="1541124" cy="830997"/>
          </a:xfrm>
          <a:prstGeom prst="rect">
            <a:avLst/>
          </a:prstGeom>
          <a:noFill/>
        </p:spPr>
        <p:txBody>
          <a:bodyPr wrap="square" rtlCol="0">
            <a:spAutoFit/>
          </a:bodyPr>
          <a:lstStyle/>
          <a:p>
            <a:pPr algn="ctr"/>
            <a:r>
              <a:rPr lang="en-GB" sz="2400" noProof="0" dirty="0">
                <a:solidFill>
                  <a:srgbClr val="1E445C"/>
                </a:solidFill>
              </a:rPr>
              <a:t>Jan - Feb </a:t>
            </a:r>
          </a:p>
          <a:p>
            <a:pPr algn="ctr"/>
            <a:r>
              <a:rPr lang="en-GB" sz="2400" noProof="0" dirty="0">
                <a:solidFill>
                  <a:srgbClr val="1E445C"/>
                </a:solidFill>
              </a:rPr>
              <a:t>2026</a:t>
            </a:r>
          </a:p>
        </p:txBody>
      </p:sp>
    </p:spTree>
    <p:extLst>
      <p:ext uri="{BB962C8B-B14F-4D97-AF65-F5344CB8AC3E}">
        <p14:creationId xmlns:p14="http://schemas.microsoft.com/office/powerpoint/2010/main" val="208118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252A1-7649-0A71-BD33-00C7F4763E1F}"/>
            </a:ext>
          </a:extLst>
        </p:cNvPr>
        <p:cNvGrpSpPr/>
        <p:nvPr/>
      </p:nvGrpSpPr>
      <p:grpSpPr>
        <a:xfrm>
          <a:off x="0" y="0"/>
          <a:ext cx="0" cy="0"/>
          <a:chOff x="0" y="0"/>
          <a:chExt cx="0" cy="0"/>
        </a:xfrm>
      </p:grpSpPr>
      <p:sp>
        <p:nvSpPr>
          <p:cNvPr id="14" name="Google Shape;657;p26">
            <a:extLst>
              <a:ext uri="{FF2B5EF4-FFF2-40B4-BE49-F238E27FC236}">
                <a16:creationId xmlns:a16="http://schemas.microsoft.com/office/drawing/2014/main" id="{44C24612-F9DB-895A-C91E-372886D88A7E}"/>
              </a:ext>
              <a:ext uri="{C183D7F6-B498-43B3-948B-1728B52AA6E4}">
                <adec:decorative xmlns:adec="http://schemas.microsoft.com/office/drawing/2017/decorative" val="1"/>
              </a:ext>
            </a:extLst>
          </p:cNvPr>
          <p:cNvSpPr/>
          <p:nvPr/>
        </p:nvSpPr>
        <p:spPr>
          <a:xfrm>
            <a:off x="1681980" y="4604310"/>
            <a:ext cx="10168593" cy="1308400"/>
          </a:xfrm>
          <a:prstGeom prst="homePlate">
            <a:avLst>
              <a:gd name="adj" fmla="val 29403"/>
            </a:avLst>
          </a:prstGeom>
          <a:solidFill>
            <a:schemeClr val="bg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lang="en-GB" sz="2400" noProof="0" dirty="0">
              <a:latin typeface="+mj-lt"/>
            </a:endParaRPr>
          </a:p>
        </p:txBody>
      </p:sp>
      <p:sp>
        <p:nvSpPr>
          <p:cNvPr id="2" name="Content Placeholder 1">
            <a:extLst>
              <a:ext uri="{FF2B5EF4-FFF2-40B4-BE49-F238E27FC236}">
                <a16:creationId xmlns:a16="http://schemas.microsoft.com/office/drawing/2014/main" id="{978F9354-C8A9-71A4-E76B-87778CF14C58}"/>
              </a:ext>
            </a:extLst>
          </p:cNvPr>
          <p:cNvSpPr>
            <a:spLocks noGrp="1"/>
          </p:cNvSpPr>
          <p:nvPr>
            <p:ph idx="1"/>
          </p:nvPr>
        </p:nvSpPr>
        <p:spPr>
          <a:xfrm>
            <a:off x="516835" y="1271246"/>
            <a:ext cx="11155360" cy="2849342"/>
          </a:xfrm>
        </p:spPr>
        <p:txBody>
          <a:bodyPr/>
          <a:lstStyle/>
          <a:p>
            <a:pPr marL="0" lvl="1" indent="0">
              <a:buNone/>
            </a:pPr>
            <a:r>
              <a:rPr lang="en-GB" noProof="0" dirty="0"/>
              <a:t>All maternity service users (aged 16 and above at the time of delivery) who gave birth during February 2026 (unless you are sampling further back to January to achieve the minimum final sample size of </a:t>
            </a:r>
            <a:r>
              <a:rPr lang="en-GB" b="1" noProof="0" dirty="0">
                <a:solidFill>
                  <a:srgbClr val="1E445C"/>
                </a:solidFill>
              </a:rPr>
              <a:t>300</a:t>
            </a:r>
            <a:r>
              <a:rPr lang="en-GB" noProof="0" dirty="0"/>
              <a:t> live births):</a:t>
            </a:r>
          </a:p>
          <a:p>
            <a:pPr lvl="1"/>
            <a:r>
              <a:rPr lang="en-GB" noProof="0" dirty="0"/>
              <a:t>Deliveries at any NHS unit managed by the trust.</a:t>
            </a:r>
          </a:p>
          <a:p>
            <a:pPr lvl="1"/>
            <a:r>
              <a:rPr lang="en-GB" noProof="0" dirty="0"/>
              <a:t>Deliveries that took place at home.</a:t>
            </a:r>
          </a:p>
          <a:p>
            <a:pPr lvl="1"/>
            <a:r>
              <a:rPr lang="en-GB" noProof="0" dirty="0"/>
              <a:t>All types of deliveries.</a:t>
            </a:r>
          </a:p>
          <a:p>
            <a:pPr lvl="1"/>
            <a:r>
              <a:rPr lang="en-GB" noProof="0" dirty="0"/>
              <a:t>Multiparous and primiparous persons.</a:t>
            </a:r>
          </a:p>
          <a:p>
            <a:pPr lvl="1"/>
            <a:r>
              <a:rPr lang="en-GB" noProof="0" dirty="0"/>
              <a:t>Incomplete addresses.</a:t>
            </a:r>
          </a:p>
          <a:p>
            <a:endParaRPr lang="en-GB" noProof="0" dirty="0"/>
          </a:p>
        </p:txBody>
      </p:sp>
      <p:sp>
        <p:nvSpPr>
          <p:cNvPr id="3" name="Title 2">
            <a:extLst>
              <a:ext uri="{FF2B5EF4-FFF2-40B4-BE49-F238E27FC236}">
                <a16:creationId xmlns:a16="http://schemas.microsoft.com/office/drawing/2014/main" id="{998BEDE4-CCF8-E431-0A79-9904744F0DBC}"/>
              </a:ext>
            </a:extLst>
          </p:cNvPr>
          <p:cNvSpPr>
            <a:spLocks noGrp="1"/>
          </p:cNvSpPr>
          <p:nvPr>
            <p:ph type="title"/>
          </p:nvPr>
        </p:nvSpPr>
        <p:spPr/>
        <p:txBody>
          <a:bodyPr/>
          <a:lstStyle/>
          <a:p>
            <a:r>
              <a:rPr lang="en-GB" noProof="0" dirty="0"/>
              <a:t>Sample criteria: Eligibility criteria</a:t>
            </a:r>
          </a:p>
        </p:txBody>
      </p:sp>
      <p:sp>
        <p:nvSpPr>
          <p:cNvPr id="4" name="Google Shape;664;p26">
            <a:extLst>
              <a:ext uri="{FF2B5EF4-FFF2-40B4-BE49-F238E27FC236}">
                <a16:creationId xmlns:a16="http://schemas.microsoft.com/office/drawing/2014/main" id="{600888BE-23D8-E2C0-E54B-29E15F8E87E5}"/>
              </a:ext>
              <a:ext uri="{C183D7F6-B498-43B3-948B-1728B52AA6E4}">
                <adec:decorative xmlns:adec="http://schemas.microsoft.com/office/drawing/2017/decorative" val="0"/>
              </a:ext>
            </a:extLst>
          </p:cNvPr>
          <p:cNvSpPr/>
          <p:nvPr/>
        </p:nvSpPr>
        <p:spPr>
          <a:xfrm>
            <a:off x="8261131" y="2356295"/>
            <a:ext cx="2115372" cy="1764293"/>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5" name="Google Shape;665;p26">
            <a:extLst>
              <a:ext uri="{FF2B5EF4-FFF2-40B4-BE49-F238E27FC236}">
                <a16:creationId xmlns:a16="http://schemas.microsoft.com/office/drawing/2014/main" id="{FCB513B4-C9E3-C46F-4A18-3B8A421D1209}"/>
              </a:ext>
              <a:ext uri="{C183D7F6-B498-43B3-948B-1728B52AA6E4}">
                <adec:decorative xmlns:adec="http://schemas.microsoft.com/office/drawing/2017/decorative" val="0"/>
              </a:ext>
            </a:extLst>
          </p:cNvPr>
          <p:cNvSpPr/>
          <p:nvPr/>
        </p:nvSpPr>
        <p:spPr>
          <a:xfrm>
            <a:off x="8559323" y="2608999"/>
            <a:ext cx="1555092" cy="1296807"/>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pic>
        <p:nvPicPr>
          <p:cNvPr id="12" name="Graphic 11" descr="Checkmark with solid fill">
            <a:extLst>
              <a:ext uri="{FF2B5EF4-FFF2-40B4-BE49-F238E27FC236}">
                <a16:creationId xmlns:a16="http://schemas.microsoft.com/office/drawing/2014/main" id="{595EF6C5-2FF7-2CC3-8E1D-BC4A4E6E7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53467" y="2874000"/>
            <a:ext cx="787823" cy="787823"/>
          </a:xfrm>
          <a:prstGeom prst="rect">
            <a:avLst/>
          </a:prstGeom>
        </p:spPr>
      </p:pic>
      <p:sp>
        <p:nvSpPr>
          <p:cNvPr id="6" name="Content Placeholder 1">
            <a:extLst>
              <a:ext uri="{FF2B5EF4-FFF2-40B4-BE49-F238E27FC236}">
                <a16:creationId xmlns:a16="http://schemas.microsoft.com/office/drawing/2014/main" id="{29FC24B7-9C22-9F2F-D7D6-0B29AD898C52}"/>
              </a:ext>
            </a:extLst>
          </p:cNvPr>
          <p:cNvSpPr txBox="1">
            <a:spLocks/>
          </p:cNvSpPr>
          <p:nvPr/>
        </p:nvSpPr>
        <p:spPr>
          <a:xfrm>
            <a:off x="2458742" y="4808140"/>
            <a:ext cx="9140255" cy="1104570"/>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Wingdings" panose="05000000000000000000" pitchFamily="2" charset="2"/>
              <a:buNone/>
            </a:pPr>
            <a:r>
              <a:rPr lang="en-US" dirty="0"/>
              <a:t>Service users remain eligible even if they do not have an NHS number. However, NHS numbers are important for DBS checks to ensure survey letters are not sent to bereaved families. </a:t>
            </a:r>
          </a:p>
        </p:txBody>
      </p:sp>
      <p:sp>
        <p:nvSpPr>
          <p:cNvPr id="10" name="Google Shape;664;p26">
            <a:extLst>
              <a:ext uri="{FF2B5EF4-FFF2-40B4-BE49-F238E27FC236}">
                <a16:creationId xmlns:a16="http://schemas.microsoft.com/office/drawing/2014/main" id="{BABA3991-AF26-93C1-2ECD-97B5338B55BE}"/>
              </a:ext>
              <a:ext uri="{C183D7F6-B498-43B3-948B-1728B52AA6E4}">
                <adec:decorative xmlns:adec="http://schemas.microsoft.com/office/drawing/2017/decorative" val="0"/>
              </a:ext>
            </a:extLst>
          </p:cNvPr>
          <p:cNvSpPr/>
          <p:nvPr/>
        </p:nvSpPr>
        <p:spPr>
          <a:xfrm>
            <a:off x="341426" y="4440689"/>
            <a:ext cx="1886767" cy="1637034"/>
          </a:xfrm>
          <a:prstGeom prst="hexagon">
            <a:avLst>
              <a:gd name="adj" fmla="val 28729"/>
              <a:gd name="vf" fmla="val 115470"/>
            </a:avLst>
          </a:prstGeom>
          <a:solidFill>
            <a:schemeClr val="bg2">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11" name="Google Shape;665;p26">
            <a:extLst>
              <a:ext uri="{FF2B5EF4-FFF2-40B4-BE49-F238E27FC236}">
                <a16:creationId xmlns:a16="http://schemas.microsoft.com/office/drawing/2014/main" id="{18757404-0790-01FC-16B1-B1C649A1C24A}"/>
              </a:ext>
              <a:ext uri="{C183D7F6-B498-43B3-948B-1728B52AA6E4}">
                <adec:decorative xmlns:adec="http://schemas.microsoft.com/office/drawing/2017/decorative" val="0"/>
              </a:ext>
            </a:extLst>
          </p:cNvPr>
          <p:cNvSpPr/>
          <p:nvPr/>
        </p:nvSpPr>
        <p:spPr>
          <a:xfrm>
            <a:off x="593003" y="4656877"/>
            <a:ext cx="1387036" cy="1203268"/>
          </a:xfrm>
          <a:prstGeom prst="hexagon">
            <a:avLst>
              <a:gd name="adj" fmla="val 28729"/>
              <a:gd name="vf" fmla="val 115470"/>
            </a:avLst>
          </a:prstGeom>
          <a:solidFill>
            <a:schemeClr val="accent2"/>
          </a:solidFill>
          <a:ln>
            <a:noFill/>
          </a:ln>
        </p:spPr>
        <p:txBody>
          <a:bodyPr spcFirstLastPara="1" wrap="square" lIns="121900" tIns="121900" rIns="121900" bIns="121900" anchor="ctr" anchorCtr="0">
            <a:noAutofit/>
          </a:bodyPr>
          <a:lstStyle/>
          <a:p>
            <a:endParaRPr lang="en-GB" sz="2400" noProof="0" dirty="0">
              <a:latin typeface="+mj-lt"/>
            </a:endParaRPr>
          </a:p>
        </p:txBody>
      </p:sp>
      <p:pic>
        <p:nvPicPr>
          <p:cNvPr id="9" name="Graphic 8" descr="Lights On with solid fill">
            <a:extLst>
              <a:ext uri="{FF2B5EF4-FFF2-40B4-BE49-F238E27FC236}">
                <a16:creationId xmlns:a16="http://schemas.microsoft.com/office/drawing/2014/main" id="{AC3824D1-C4E3-6041-4579-FDBCD81A35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148" y="4850094"/>
            <a:ext cx="816833" cy="816833"/>
          </a:xfrm>
          <a:prstGeom prst="rect">
            <a:avLst/>
          </a:prstGeom>
        </p:spPr>
      </p:pic>
    </p:spTree>
    <p:extLst>
      <p:ext uri="{BB962C8B-B14F-4D97-AF65-F5344CB8AC3E}">
        <p14:creationId xmlns:p14="http://schemas.microsoft.com/office/powerpoint/2010/main" val="366472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31EB-D93C-3059-BB3F-186C8B430C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82F508-9E39-2582-8D36-F433021E27D6}"/>
              </a:ext>
            </a:extLst>
          </p:cNvPr>
          <p:cNvSpPr>
            <a:spLocks noGrp="1"/>
          </p:cNvSpPr>
          <p:nvPr>
            <p:ph idx="1"/>
          </p:nvPr>
        </p:nvSpPr>
        <p:spPr>
          <a:xfrm>
            <a:off x="516834" y="1271245"/>
            <a:ext cx="9605733" cy="4575255"/>
          </a:xfrm>
        </p:spPr>
        <p:txBody>
          <a:bodyPr/>
          <a:lstStyle/>
          <a:p>
            <a:pPr marL="0" lvl="1" indent="0">
              <a:buNone/>
            </a:pPr>
            <a:r>
              <a:rPr lang="en-GB" noProof="0" dirty="0"/>
              <a:t>Please </a:t>
            </a:r>
            <a:r>
              <a:rPr lang="en-GB" b="1" u="sng" noProof="0" dirty="0"/>
              <a:t>do not include</a:t>
            </a:r>
            <a:r>
              <a:rPr lang="en-GB" b="1" noProof="0" dirty="0"/>
              <a:t> </a:t>
            </a:r>
            <a:r>
              <a:rPr lang="en-GB" noProof="0" dirty="0"/>
              <a:t>persons who: </a:t>
            </a:r>
          </a:p>
          <a:p>
            <a:pPr lvl="1"/>
            <a:r>
              <a:rPr lang="en-GB" noProof="0" dirty="0"/>
              <a:t>Were under 16 years of age at the time of delivery.</a:t>
            </a:r>
          </a:p>
          <a:p>
            <a:pPr lvl="1"/>
            <a:r>
              <a:rPr lang="en-GB" noProof="0" dirty="0"/>
              <a:t>Had a stillbirth / baby or mother have died during or since delivery.</a:t>
            </a:r>
          </a:p>
          <a:p>
            <a:pPr lvl="1"/>
            <a:r>
              <a:rPr lang="en-GB" noProof="0" dirty="0"/>
              <a:t>Baby or mother are in hospital at the time of drawing the sample.</a:t>
            </a:r>
          </a:p>
          <a:p>
            <a:pPr lvl="1"/>
            <a:r>
              <a:rPr lang="en-GB" noProof="0" dirty="0"/>
              <a:t>Had a concealed pregnancy or had their baby taken into care.</a:t>
            </a:r>
          </a:p>
          <a:p>
            <a:pPr lvl="1"/>
            <a:r>
              <a:rPr lang="en-GB" noProof="0" dirty="0"/>
              <a:t>Were non-NHS service users and gave birth at a private maternity unit, wing or hospital.</a:t>
            </a:r>
          </a:p>
          <a:p>
            <a:pPr lvl="1"/>
            <a:r>
              <a:rPr lang="en-GB" noProof="0" dirty="0"/>
              <a:t>Don’t have a useable postal address. </a:t>
            </a:r>
          </a:p>
          <a:p>
            <a:pPr lvl="1"/>
            <a:r>
              <a:rPr lang="en-GB" noProof="0" dirty="0"/>
              <a:t>Address is outside of the UK.</a:t>
            </a:r>
          </a:p>
          <a:p>
            <a:pPr lvl="1"/>
            <a:r>
              <a:rPr lang="en-GB" noProof="0" dirty="0"/>
              <a:t>Have requested that their details should only be used for clinical purposes and nothing else.</a:t>
            </a:r>
          </a:p>
          <a:p>
            <a:endParaRPr lang="en-GB" noProof="0" dirty="0"/>
          </a:p>
        </p:txBody>
      </p:sp>
      <p:sp>
        <p:nvSpPr>
          <p:cNvPr id="3" name="Title 2">
            <a:extLst>
              <a:ext uri="{FF2B5EF4-FFF2-40B4-BE49-F238E27FC236}">
                <a16:creationId xmlns:a16="http://schemas.microsoft.com/office/drawing/2014/main" id="{7038CF48-68E1-FC60-5D4B-7DE685213E55}"/>
              </a:ext>
            </a:extLst>
          </p:cNvPr>
          <p:cNvSpPr>
            <a:spLocks noGrp="1"/>
          </p:cNvSpPr>
          <p:nvPr>
            <p:ph type="title"/>
          </p:nvPr>
        </p:nvSpPr>
        <p:spPr/>
        <p:txBody>
          <a:bodyPr/>
          <a:lstStyle/>
          <a:p>
            <a:r>
              <a:rPr lang="en-GB" noProof="0" dirty="0"/>
              <a:t>Sample criteria: Eligibility criteria</a:t>
            </a:r>
          </a:p>
        </p:txBody>
      </p:sp>
      <p:sp>
        <p:nvSpPr>
          <p:cNvPr id="4" name="Google Shape;646;p26">
            <a:extLst>
              <a:ext uri="{FF2B5EF4-FFF2-40B4-BE49-F238E27FC236}">
                <a16:creationId xmlns:a16="http://schemas.microsoft.com/office/drawing/2014/main" id="{62FA6F1F-4021-288F-5E09-DB727DE1921F}"/>
              </a:ext>
              <a:ext uri="{C183D7F6-B498-43B3-948B-1728B52AA6E4}">
                <adec:decorative xmlns:adec="http://schemas.microsoft.com/office/drawing/2017/decorative" val="1"/>
              </a:ext>
            </a:extLst>
          </p:cNvPr>
          <p:cNvSpPr/>
          <p:nvPr/>
        </p:nvSpPr>
        <p:spPr>
          <a:xfrm>
            <a:off x="8894967" y="1011500"/>
            <a:ext cx="2455200" cy="2145600"/>
          </a:xfrm>
          <a:prstGeom prst="hexagon">
            <a:avLst>
              <a:gd name="adj" fmla="val 28729"/>
              <a:gd name="vf" fmla="val 115470"/>
            </a:avLst>
          </a:prstGeom>
          <a:solidFill>
            <a:schemeClr val="accent3">
              <a:alpha val="58430"/>
            </a:schemeClr>
          </a:solidFill>
          <a:ln>
            <a:noFill/>
          </a:ln>
        </p:spPr>
        <p:txBody>
          <a:bodyPr spcFirstLastPara="1" wrap="square" lIns="121900" tIns="121900" rIns="121900" bIns="121900" anchor="ctr" anchorCtr="0">
            <a:noAutofit/>
          </a:bodyPr>
          <a:lstStyle/>
          <a:p>
            <a:endParaRPr lang="en-GB" sz="2400" noProof="0" dirty="0">
              <a:latin typeface="+mj-lt"/>
            </a:endParaRPr>
          </a:p>
        </p:txBody>
      </p:sp>
      <p:sp>
        <p:nvSpPr>
          <p:cNvPr id="5" name="Google Shape;647;p26">
            <a:extLst>
              <a:ext uri="{FF2B5EF4-FFF2-40B4-BE49-F238E27FC236}">
                <a16:creationId xmlns:a16="http://schemas.microsoft.com/office/drawing/2014/main" id="{3C5464DD-80D3-EE2B-6EDC-A3208EEE6C29}"/>
              </a:ext>
              <a:ext uri="{C183D7F6-B498-43B3-948B-1728B52AA6E4}">
                <adec:decorative xmlns:adec="http://schemas.microsoft.com/office/drawing/2017/decorative" val="1"/>
              </a:ext>
            </a:extLst>
          </p:cNvPr>
          <p:cNvSpPr/>
          <p:nvPr/>
        </p:nvSpPr>
        <p:spPr>
          <a:xfrm>
            <a:off x="9219714" y="1339024"/>
            <a:ext cx="1802716" cy="1490552"/>
          </a:xfrm>
          <a:prstGeom prst="hexagon">
            <a:avLst>
              <a:gd name="adj" fmla="val 28729"/>
              <a:gd name="vf" fmla="val 115470"/>
            </a:avLst>
          </a:prstGeom>
          <a:solidFill>
            <a:schemeClr val="accent3"/>
          </a:solidFill>
          <a:ln>
            <a:noFill/>
          </a:ln>
        </p:spPr>
        <p:txBody>
          <a:bodyPr spcFirstLastPara="1" wrap="square" lIns="121900" tIns="121900" rIns="121900" bIns="121900" anchor="ctr" anchorCtr="0">
            <a:noAutofit/>
          </a:bodyPr>
          <a:lstStyle/>
          <a:p>
            <a:endParaRPr lang="en-GB" sz="2400" noProof="0" dirty="0">
              <a:latin typeface="+mj-lt"/>
            </a:endParaRPr>
          </a:p>
        </p:txBody>
      </p:sp>
      <p:pic>
        <p:nvPicPr>
          <p:cNvPr id="8" name="Graphic 7" descr="Close with solid fill">
            <a:extLst>
              <a:ext uri="{FF2B5EF4-FFF2-40B4-BE49-F238E27FC236}">
                <a16:creationId xmlns:a16="http://schemas.microsoft.com/office/drawing/2014/main" id="{A75A6B5A-A7AF-8547-F708-994B6EB5BD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8099" y="1627100"/>
            <a:ext cx="914400" cy="914400"/>
          </a:xfrm>
          <a:prstGeom prst="rect">
            <a:avLst/>
          </a:prstGeom>
        </p:spPr>
      </p:pic>
    </p:spTree>
    <p:extLst>
      <p:ext uri="{BB962C8B-B14F-4D97-AF65-F5344CB8AC3E}">
        <p14:creationId xmlns:p14="http://schemas.microsoft.com/office/powerpoint/2010/main" val="29989040"/>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UI/customUI14.xml><?xml version="1.0" encoding="utf-8"?>
<customUI xmlns="http://schemas.microsoft.com/office/2009/07/customui">
  <ribbon startFromScratch="false">
    <tabs>
      <tab idMso="TabDesign" visible="false"/>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E8725CF6FB2342AF511DF0FE9E4C42" ma:contentTypeVersion="15" ma:contentTypeDescription="Create a new document." ma:contentTypeScope="" ma:versionID="a4e71ba5f863f812a25a3271eaeced0e">
  <xsd:schema xmlns:xsd="http://www.w3.org/2001/XMLSchema" xmlns:xs="http://www.w3.org/2001/XMLSchema" xmlns:p="http://schemas.microsoft.com/office/2006/metadata/properties" xmlns:ns2="b7623a42-35a9-4102-8300-f548beb2c0a8" xmlns:ns3="273dce25-ea9f-43ce-abb0-40b0ff6018b1" targetNamespace="http://schemas.microsoft.com/office/2006/metadata/properties" ma:root="true" ma:fieldsID="dfb7b476c2804bafca76aaa86b892e5f" ns2:_="" ns3:_="">
    <xsd:import namespace="b7623a42-35a9-4102-8300-f548beb2c0a8"/>
    <xsd:import namespace="273dce25-ea9f-43ce-abb0-40b0ff6018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23a42-35a9-4102-8300-f548beb2c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f2ccb35-9b24-40d2-ac78-75701ecb79c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3dce25-ea9f-43ce-abb0-40b0ff6018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cb6133f-2396-418c-b5e2-db168cda03de}" ma:internalName="TaxCatchAll" ma:showField="CatchAllData" ma:web="273dce25-ea9f-43ce-abb0-40b0ff601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623a42-35a9-4102-8300-f548beb2c0a8">
      <Terms xmlns="http://schemas.microsoft.com/office/infopath/2007/PartnerControls"/>
    </lcf76f155ced4ddcb4097134ff3c332f>
    <TaxCatchAll xmlns="273dce25-ea9f-43ce-abb0-40b0ff6018b1" xsi:nil="true"/>
  </documentManagement>
</p:properties>
</file>

<file path=customXml/itemProps1.xml><?xml version="1.0" encoding="utf-8"?>
<ds:datastoreItem xmlns:ds="http://schemas.openxmlformats.org/officeDocument/2006/customXml" ds:itemID="{77197550-199E-4C76-B365-E92A60FBD47E}">
  <ds:schemaRefs>
    <ds:schemaRef ds:uri="http://schemas.microsoft.com/sharepoint/v3/contenttype/forms"/>
  </ds:schemaRefs>
</ds:datastoreItem>
</file>

<file path=customXml/itemProps2.xml><?xml version="1.0" encoding="utf-8"?>
<ds:datastoreItem xmlns:ds="http://schemas.openxmlformats.org/officeDocument/2006/customXml" ds:itemID="{B6EF6778-6B11-4A44-88C8-351828500D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23a42-35a9-4102-8300-f548beb2c0a8"/>
    <ds:schemaRef ds:uri="273dce25-ea9f-43ce-abb0-40b0ff601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A4C212-6214-4584-9BB9-C191D08CA82E}">
  <ds:schemaRefs>
    <ds:schemaRef ds:uri="http://purl.org/dc/terms/"/>
    <ds:schemaRef ds:uri="b7623a42-35a9-4102-8300-f548beb2c0a8"/>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73dce25-ea9f-43ce-abb0-40b0ff6018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SCC powerpoint v1 3</Template>
  <TotalTime>6696</TotalTime>
  <Words>5183</Words>
  <Application>Microsoft Office PowerPoint</Application>
  <PresentationFormat>Widescreen</PresentationFormat>
  <Paragraphs>470</Paragraphs>
  <Slides>51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Calibri</vt:lpstr>
      <vt:lpstr>Courier New</vt:lpstr>
      <vt:lpstr>Roboto</vt:lpstr>
      <vt:lpstr>Wingdings</vt:lpstr>
      <vt:lpstr>Picker</vt:lpstr>
      <vt:lpstr>2026 Maternity Survey Trust Webinar 2</vt:lpstr>
      <vt:lpstr>Contents</vt:lpstr>
      <vt:lpstr>Overview of 2026 Maternity Survey (MAT26)</vt:lpstr>
      <vt:lpstr>Overview of 2026 Maternity Survey (MAT26)</vt:lpstr>
      <vt:lpstr>Sampling and contact approach</vt:lpstr>
      <vt:lpstr>Sampling: Instructions</vt:lpstr>
      <vt:lpstr>Sampling: Instructions</vt:lpstr>
      <vt:lpstr>Sample criteria: Eligibility criteria</vt:lpstr>
      <vt:lpstr>Sample criteria: Eligibility criteria</vt:lpstr>
      <vt:lpstr>Sampling variables: changes since 2025</vt:lpstr>
      <vt:lpstr>Neonatal care variable: discussion</vt:lpstr>
      <vt:lpstr>Contact approach</vt:lpstr>
      <vt:lpstr>Instruction manuals</vt:lpstr>
      <vt:lpstr>Survey Handbook</vt:lpstr>
      <vt:lpstr>Sampling Instructions</vt:lpstr>
      <vt:lpstr>Other Documents</vt:lpstr>
      <vt:lpstr>Sample Declaration Form: ‘Instructions’ tab</vt:lpstr>
      <vt:lpstr>Sample Declaration Form: ‘Checklist’ tab (1)</vt:lpstr>
      <vt:lpstr>Sample Declaration Form: ‘Checklist’ tab (2)</vt:lpstr>
      <vt:lpstr>Sample Declaration Form: ‘Checklist’ tab (3)</vt:lpstr>
      <vt:lpstr>Sample Declaration Form: ‘Checklist’ tab (4)</vt:lpstr>
      <vt:lpstr>Sample Declaration Form: ‘Checklist’ tab (5)</vt:lpstr>
      <vt:lpstr>Sample Declaration Form: ‘Declaration agreement’ tab</vt:lpstr>
      <vt:lpstr>Sample Declaration Form</vt:lpstr>
      <vt:lpstr>Discussion of common queries and potential sampling errors</vt:lpstr>
      <vt:lpstr>Discussion of common trust queries</vt:lpstr>
      <vt:lpstr>Check sample prior to submission</vt:lpstr>
      <vt:lpstr>Questionnaire development: survey questions</vt:lpstr>
      <vt:lpstr>Development process  </vt:lpstr>
      <vt:lpstr>Questions updated for 2026</vt:lpstr>
      <vt:lpstr>Questions added for 2026</vt:lpstr>
      <vt:lpstr>Questions removed for 2026</vt:lpstr>
      <vt:lpstr>Service user-facing materials</vt:lpstr>
      <vt:lpstr>Patient communication: updates &amp; feedback</vt:lpstr>
      <vt:lpstr>Other survey materials: publicity</vt:lpstr>
      <vt:lpstr>Accessibility options</vt:lpstr>
      <vt:lpstr>Data Protection and Section 251 Requirements</vt:lpstr>
      <vt:lpstr>General Data Protection Regulation (GDPR) &amp; National Data Opt-Out Programme</vt:lpstr>
      <vt:lpstr>Section 251 requirements</vt:lpstr>
      <vt:lpstr>Section 251 requirements: Dissent poster and 16/17-year-olds leaflet</vt:lpstr>
      <vt:lpstr>Demographic Batch Service (DBS) Checks</vt:lpstr>
      <vt:lpstr>DBS Requirements</vt:lpstr>
      <vt:lpstr>DBS Requirements</vt:lpstr>
      <vt:lpstr>Useful NPSP Instruction Documents</vt:lpstr>
      <vt:lpstr>Entering fieldwork</vt:lpstr>
      <vt:lpstr>Entering fieldwork early / on time</vt:lpstr>
      <vt:lpstr>Key dates</vt:lpstr>
      <vt:lpstr>Key dates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Davidson</dc:creator>
  <cp:lastModifiedBy>Catherine Davidson</cp:lastModifiedBy>
  <cp:revision>175</cp:revision>
  <dcterms:created xsi:type="dcterms:W3CDTF">2025-01-07T14:18:10Z</dcterms:created>
  <dcterms:modified xsi:type="dcterms:W3CDTF">2026-02-17T15:26:35Z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0x01010016E8725CF6FB2342AF511DF0FE9E4C42</vt:lpwstr>
  </property>
  <property fmtid="{D5CDD505-2E9C-101B-9397-08002B2CF9AE}" pid="3" name="MediaServiceImageTags">
    <vt:lpwstr/>
  </property>
</Properties>
</file>